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69" r:id="rId2"/>
  </p:sldMasterIdLst>
  <p:notesMasterIdLst>
    <p:notesMasterId r:id="rId58"/>
  </p:notesMasterIdLst>
  <p:handoutMasterIdLst>
    <p:handoutMasterId r:id="rId59"/>
  </p:handoutMasterIdLst>
  <p:sldIdLst>
    <p:sldId id="259" r:id="rId3"/>
    <p:sldId id="271" r:id="rId4"/>
    <p:sldId id="272" r:id="rId5"/>
    <p:sldId id="273" r:id="rId6"/>
    <p:sldId id="261" r:id="rId7"/>
    <p:sldId id="264" r:id="rId8"/>
    <p:sldId id="275" r:id="rId9"/>
    <p:sldId id="276" r:id="rId10"/>
    <p:sldId id="282" r:id="rId11"/>
    <p:sldId id="279" r:id="rId12"/>
    <p:sldId id="283" r:id="rId13"/>
    <p:sldId id="290" r:id="rId14"/>
    <p:sldId id="297" r:id="rId15"/>
    <p:sldId id="300" r:id="rId16"/>
    <p:sldId id="359" r:id="rId17"/>
    <p:sldId id="289" r:id="rId18"/>
    <p:sldId id="301" r:id="rId19"/>
    <p:sldId id="302" r:id="rId20"/>
    <p:sldId id="357" r:id="rId21"/>
    <p:sldId id="265" r:id="rId22"/>
    <p:sldId id="306" r:id="rId23"/>
    <p:sldId id="308" r:id="rId24"/>
    <p:sldId id="311" r:id="rId25"/>
    <p:sldId id="312" r:id="rId26"/>
    <p:sldId id="316" r:id="rId27"/>
    <p:sldId id="266" r:id="rId28"/>
    <p:sldId id="309" r:id="rId29"/>
    <p:sldId id="310" r:id="rId30"/>
    <p:sldId id="332" r:id="rId31"/>
    <p:sldId id="353" r:id="rId32"/>
    <p:sldId id="321" r:id="rId33"/>
    <p:sldId id="345" r:id="rId34"/>
    <p:sldId id="358" r:id="rId35"/>
    <p:sldId id="267" r:id="rId36"/>
    <p:sldId id="322" r:id="rId37"/>
    <p:sldId id="323" r:id="rId38"/>
    <p:sldId id="347" r:id="rId39"/>
    <p:sldId id="324" r:id="rId40"/>
    <p:sldId id="325" r:id="rId41"/>
    <p:sldId id="360" r:id="rId42"/>
    <p:sldId id="369" r:id="rId43"/>
    <p:sldId id="268" r:id="rId44"/>
    <p:sldId id="335" r:id="rId45"/>
    <p:sldId id="339" r:id="rId46"/>
    <p:sldId id="362" r:id="rId47"/>
    <p:sldId id="363" r:id="rId48"/>
    <p:sldId id="364" r:id="rId49"/>
    <p:sldId id="366" r:id="rId50"/>
    <p:sldId id="367" r:id="rId51"/>
    <p:sldId id="368" r:id="rId52"/>
    <p:sldId id="341" r:id="rId53"/>
    <p:sldId id="342" r:id="rId54"/>
    <p:sldId id="340" r:id="rId55"/>
    <p:sldId id="351" r:id="rId56"/>
    <p:sldId id="365" r:id="rId5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850FFBB-BCE1-468C-8F31-41042ED21646}">
          <p14:sldIdLst>
            <p14:sldId id="259"/>
            <p14:sldId id="271"/>
            <p14:sldId id="272"/>
            <p14:sldId id="273"/>
            <p14:sldId id="261"/>
          </p14:sldIdLst>
        </p14:section>
        <p14:section name="Background" id="{5174D92F-A87C-40E0-8830-B561AADB17B1}">
          <p14:sldIdLst>
            <p14:sldId id="264"/>
            <p14:sldId id="275"/>
            <p14:sldId id="276"/>
            <p14:sldId id="282"/>
            <p14:sldId id="279"/>
            <p14:sldId id="283"/>
            <p14:sldId id="290"/>
            <p14:sldId id="297"/>
            <p14:sldId id="300"/>
            <p14:sldId id="359"/>
            <p14:sldId id="289"/>
            <p14:sldId id="301"/>
            <p14:sldId id="302"/>
            <p14:sldId id="357"/>
          </p14:sldIdLst>
        </p14:section>
        <p14:section name="Solution" id="{4F9F68A7-E840-46B1-A264-777A9D900440}">
          <p14:sldIdLst>
            <p14:sldId id="265"/>
            <p14:sldId id="306"/>
            <p14:sldId id="308"/>
            <p14:sldId id="311"/>
            <p14:sldId id="312"/>
            <p14:sldId id="316"/>
          </p14:sldIdLst>
        </p14:section>
        <p14:section name="Implementation" id="{9F56311D-E96B-4652-BD2B-D9A3DD3DA86B}">
          <p14:sldIdLst>
            <p14:sldId id="266"/>
            <p14:sldId id="309"/>
            <p14:sldId id="310"/>
            <p14:sldId id="332"/>
            <p14:sldId id="353"/>
            <p14:sldId id="321"/>
            <p14:sldId id="345"/>
            <p14:sldId id="358"/>
          </p14:sldIdLst>
        </p14:section>
        <p14:section name="Results" id="{5B17287C-7483-4C49-84C7-5A2A17A5A610}">
          <p14:sldIdLst>
            <p14:sldId id="267"/>
            <p14:sldId id="322"/>
            <p14:sldId id="323"/>
            <p14:sldId id="347"/>
            <p14:sldId id="324"/>
            <p14:sldId id="325"/>
            <p14:sldId id="360"/>
            <p14:sldId id="369"/>
          </p14:sldIdLst>
        </p14:section>
        <p14:section name="Future and concl." id="{8CCF7C13-69FF-45C7-84EA-961B7886FD2A}">
          <p14:sldIdLst>
            <p14:sldId id="268"/>
            <p14:sldId id="335"/>
            <p14:sldId id="339"/>
            <p14:sldId id="362"/>
            <p14:sldId id="363"/>
          </p14:sldIdLst>
        </p14:section>
        <p14:section name="Extras" id="{25D33240-E5B2-6446-A05B-EBE7021B73D3}">
          <p14:sldIdLst>
            <p14:sldId id="364"/>
            <p14:sldId id="366"/>
            <p14:sldId id="367"/>
            <p14:sldId id="368"/>
            <p14:sldId id="341"/>
            <p14:sldId id="342"/>
            <p14:sldId id="340"/>
            <p14:sldId id="351"/>
            <p14:sldId id="3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stin Ng" initials="JN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5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34" autoAdjust="0"/>
    <p:restoredTop sz="85867" autoAdjust="0"/>
  </p:normalViewPr>
  <p:slideViewPr>
    <p:cSldViewPr snapToGrid="0" snapToObjects="1">
      <p:cViewPr varScale="1">
        <p:scale>
          <a:sx n="178" d="100"/>
          <a:sy n="178" d="100"/>
        </p:scale>
        <p:origin x="832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notesMaster" Target="notesMasters/notesMaster1.xml"/><Relationship Id="rId59" Type="http://schemas.openxmlformats.org/officeDocument/2006/relationships/handoutMaster" Target="handoutMasters/handoutMaster1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commentAuthors" Target="commentAuthors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991122-94E2-DE42-BF6C-238E2A772DD2}" type="datetimeFigureOut">
              <a:rPr lang="en-US" smtClean="0"/>
              <a:t>6/8/18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FBF43-C312-7B42-803A-5B3DE4AF1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512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6BE21F-1635-274E-A751-1004D735835B}" type="datetimeFigureOut">
              <a:rPr lang="en-US" smtClean="0"/>
              <a:t>6/8/18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B442B6-E5FA-3243-9D3C-D237EE51E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304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Welcome</a:t>
            </a:r>
          </a:p>
          <a:p>
            <a:endParaRPr lang="en-US" dirty="0" smtClean="0"/>
          </a:p>
          <a:p>
            <a:r>
              <a:rPr lang="en-US" dirty="0" smtClean="0"/>
              <a:t>My</a:t>
            </a:r>
            <a:r>
              <a:rPr lang="en-US" baseline="0" dirty="0" smtClean="0"/>
              <a:t> name is Justin 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EE grad student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Here to talk about my thesis: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01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540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ANN</a:t>
            </a:r>
            <a:r>
              <a:rPr lang="en-US" baseline="0" dirty="0"/>
              <a:t> to estimate Q-function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17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using a 64 transition mini-batch, the network randomly samples 64 transitions from the experience replay buffer and trains the network Q with 64 iterations as in 6.7. After, the target network Qˆ clones the weights </a:t>
            </a:r>
            <a:r>
              <a:rPr lang="en-US" dirty="0" err="1"/>
              <a:t>θi</a:t>
            </a:r>
            <a:r>
              <a:rPr lang="en-US" dirty="0"/>
              <a:t> from Q and the process repeats.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82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</a:t>
            </a:r>
            <a:r>
              <a:rPr lang="en-US" baseline="0" dirty="0"/>
              <a:t> network used to produce target Q values for the Bellman update equation.</a:t>
            </a:r>
          </a:p>
          <a:p>
            <a:endParaRPr lang="en-US" baseline="0" dirty="0"/>
          </a:p>
          <a:p>
            <a:r>
              <a:rPr lang="en-US" baseline="0" dirty="0"/>
              <a:t>Usefulness comes from being able to estimate Q for continuous states and actions.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003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Used by AlphaGo to defeat Fan Hui (2015) and Lee Sedol (2016).</a:t>
            </a:r>
          </a:p>
          <a:p>
            <a:endParaRPr lang="en-US" dirty="0"/>
          </a:p>
          <a:p>
            <a:r>
              <a:rPr lang="en-US" dirty="0"/>
              <a:t>Uses parametric </a:t>
            </a:r>
            <a:r>
              <a:rPr lang="en-US" dirty="0" err="1"/>
              <a:t>probabilitistic</a:t>
            </a:r>
            <a:r>
              <a:rPr lang="en-US" baseline="0" dirty="0"/>
              <a:t> distribution to choose actions directly based on their goodness. </a:t>
            </a:r>
          </a:p>
          <a:p>
            <a:r>
              <a:rPr lang="en-US" baseline="0" dirty="0"/>
              <a:t>Parametric parts means that it uses parameters or weights to adjust how likely or unlikely actions are to be taken.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656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Trial and error formalized.</a:t>
            </a:r>
          </a:p>
          <a:p>
            <a:r>
              <a:rPr lang="en-US" dirty="0"/>
              <a:t>Important reason for policy gradients is they produce continuous actions.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511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427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59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</a:t>
            </a:r>
            <a:r>
              <a:rPr lang="en-US" dirty="0" err="1"/>
              <a:t>Lillicrap’s</a:t>
            </a:r>
            <a:r>
              <a:rPr lang="en-US" dirty="0"/>
              <a:t> paper, DDPG surpassed DPG performance in over 25 </a:t>
            </a:r>
            <a:r>
              <a:rPr lang="en-US" dirty="0" err="1"/>
              <a:t>OpenAI</a:t>
            </a:r>
            <a:r>
              <a:rPr lang="en-US" dirty="0"/>
              <a:t> environments without any network or hyperparameter changes. In some cases, produced a policy surpassing a planning algorithm with full access to underlying physical models and derivatives.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Published</a:t>
            </a:r>
            <a:r>
              <a:rPr lang="en-US" baseline="0" dirty="0"/>
              <a:t> late 2015.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707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Actor and critic represented by ANNs, from DPG and DQN</a:t>
            </a:r>
          </a:p>
          <a:p>
            <a:r>
              <a:rPr lang="en-US" dirty="0"/>
              <a:t>Experience replay from DQN</a:t>
            </a:r>
          </a:p>
          <a:p>
            <a:r>
              <a:rPr lang="en-US" dirty="0"/>
              <a:t>Target networks for actor and critic from DQN. Four networks in total.</a:t>
            </a:r>
          </a:p>
          <a:p>
            <a:r>
              <a:rPr lang="en-US" dirty="0"/>
              <a:t>Batch normalization, allows hyperparameter generalization from </a:t>
            </a:r>
            <a:r>
              <a:rPr lang="en-US" dirty="0" err="1"/>
              <a:t>Ioffe’s</a:t>
            </a:r>
            <a:r>
              <a:rPr lang="en-US" dirty="0"/>
              <a:t> work</a:t>
            </a:r>
          </a:p>
          <a:p>
            <a:r>
              <a:rPr lang="en-US" dirty="0"/>
              <a:t>Exploration noise ensures sufficient exploration despite actor following policy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75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motivation for the project</a:t>
            </a:r>
            <a:r>
              <a:rPr lang="en-US" baseline="0" dirty="0"/>
              <a:t> is Roborodentia</a:t>
            </a:r>
            <a:r>
              <a:rPr lang="en-US" baseline="0" dirty="0" smtClean="0"/>
              <a:t>.</a:t>
            </a:r>
          </a:p>
          <a:p>
            <a:endParaRPr lang="en-US" baseline="0" dirty="0"/>
          </a:p>
          <a:p>
            <a:r>
              <a:rPr lang="en-US" baseline="0" dirty="0"/>
              <a:t>Annual intramural robotics competition</a:t>
            </a:r>
            <a:r>
              <a:rPr lang="en-US" baseline="0" dirty="0" smtClean="0"/>
              <a:t>.</a:t>
            </a:r>
          </a:p>
          <a:p>
            <a:endParaRPr lang="en-US" baseline="0" dirty="0"/>
          </a:p>
          <a:p>
            <a:r>
              <a:rPr lang="en-US" baseline="0" dirty="0" smtClean="0"/>
              <a:t>Takes </a:t>
            </a:r>
            <a:r>
              <a:rPr lang="en-US" baseline="0" dirty="0"/>
              <a:t>place in Spring Open House.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Fully </a:t>
            </a:r>
            <a:r>
              <a:rPr lang="en-US" baseline="0" dirty="0"/>
              <a:t>autonomous robots compete in a task such as shooting </a:t>
            </a:r>
            <a:endParaRPr lang="en-US" baseline="0" dirty="0" smtClean="0"/>
          </a:p>
          <a:p>
            <a:r>
              <a:rPr lang="en-US" baseline="0" dirty="0" smtClean="0"/>
              <a:t>golf </a:t>
            </a:r>
            <a:r>
              <a:rPr lang="en-US" baseline="0" dirty="0"/>
              <a:t>balls into goal, moving rings around.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Changes </a:t>
            </a:r>
            <a:r>
              <a:rPr lang="en-US" baseline="0" dirty="0"/>
              <a:t>every year.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423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Batch normalization on state input. Rectified linear unit activation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526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ReLU</a:t>
            </a:r>
            <a:r>
              <a:rPr lang="en-US" dirty="0"/>
              <a:t> activations.</a:t>
            </a:r>
          </a:p>
          <a:p>
            <a:r>
              <a:rPr lang="en-US" dirty="0"/>
              <a:t>Tanh for output to bound. Multiply by scalar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059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first plot</a:t>
            </a:r>
            <a:r>
              <a:rPr lang="en-US" baseline="0" dirty="0" smtClean="0"/>
              <a:t> shows </a:t>
            </a:r>
            <a:r>
              <a:rPr lang="en-US" baseline="0" dirty="0" err="1" smtClean="0"/>
              <a:t>avg</a:t>
            </a:r>
            <a:r>
              <a:rPr lang="en-US" baseline="0" dirty="0" smtClean="0"/>
              <a:t> max q returned by the critic network vs episodes.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Shows over training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Test reward comes from testing the policy against the same 40 starting points.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Zoomed in view shows overtraining again.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3785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Shows</a:t>
            </a:r>
            <a:r>
              <a:rPr lang="en-US" baseline="0" dirty="0" smtClean="0"/>
              <a:t> response of a single episode.</a:t>
            </a:r>
          </a:p>
          <a:p>
            <a:endParaRPr lang="en-US" dirty="0" smtClean="0"/>
          </a:p>
          <a:p>
            <a:r>
              <a:rPr lang="en-US" dirty="0" smtClean="0"/>
              <a:t>First plot shows the action output</a:t>
            </a:r>
            <a:r>
              <a:rPr lang="en-US" baseline="0" dirty="0" smtClean="0"/>
              <a:t> of the network which ranges from -2 to +2.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Second plot shows the error from the </a:t>
            </a:r>
            <a:r>
              <a:rPr lang="en-US" baseline="0" dirty="0" err="1" smtClean="0"/>
              <a:t>setpoint</a:t>
            </a:r>
            <a:r>
              <a:rPr lang="en-US" baseline="0" dirty="0" smtClean="0"/>
              <a:t>. 8 cases with varying distances from the set point.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Last plot is the reward throughout the episode.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5346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789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possible, dividing the system by orthogonal controls allows focused training:</a:t>
            </a:r>
          </a:p>
          <a:p>
            <a:pPr lvl="1"/>
            <a:r>
              <a:rPr lang="en-US" dirty="0"/>
              <a:t>Improves convergence.</a:t>
            </a:r>
          </a:p>
          <a:p>
            <a:pPr lvl="1"/>
            <a:r>
              <a:rPr lang="en-US" dirty="0"/>
              <a:t>Reduces training time.</a:t>
            </a:r>
          </a:p>
          <a:p>
            <a:pPr lvl="1"/>
            <a:r>
              <a:rPr lang="en-US" dirty="0"/>
              <a:t>Can retrain individual networks without affecting others.</a:t>
            </a:r>
          </a:p>
          <a:p>
            <a:endParaRPr lang="en-US" dirty="0"/>
          </a:p>
          <a:p>
            <a:r>
              <a:rPr lang="en-US" dirty="0"/>
              <a:t>Small changes in reward assignment weights changed training outcome.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734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Progress from 1 to 21,201 episodes.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077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Progress from 1 to 21,201 episodes.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485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2018 game involves</a:t>
            </a:r>
            <a:r>
              <a:rPr lang="is-IS" baseline="0" dirty="0" smtClean="0"/>
              <a:t>…</a:t>
            </a:r>
          </a:p>
          <a:p>
            <a:endParaRPr lang="is-IS" baseline="0" dirty="0"/>
          </a:p>
          <a:p>
            <a:r>
              <a:rPr lang="is-IS" baseline="0" dirty="0"/>
              <a:t>On paper, it’s a fairly simple task but requires fair amount of mechanical, electrical, and programming coordination to produce a robot that will do it autonomously</a:t>
            </a:r>
            <a:r>
              <a:rPr lang="is-IS" baseline="0" dirty="0" smtClean="0"/>
              <a:t>.</a:t>
            </a:r>
          </a:p>
          <a:p>
            <a:endParaRPr lang="is-I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So </a:t>
            </a:r>
            <a:r>
              <a:rPr lang="en-US" baseline="0" dirty="0"/>
              <a:t>here it is</a:t>
            </a:r>
            <a:r>
              <a:rPr lang="is-IS" baseline="0" dirty="0"/>
              <a:t>…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32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robot contains </a:t>
            </a:r>
            <a:r>
              <a:rPr lang="en-US" dirty="0" smtClean="0"/>
              <a:t>many </a:t>
            </a:r>
            <a:r>
              <a:rPr lang="en-US" dirty="0"/>
              <a:t>custom designed 3d printed parts.</a:t>
            </a:r>
          </a:p>
          <a:p>
            <a:endParaRPr lang="en-US" dirty="0" smtClean="0"/>
          </a:p>
          <a:p>
            <a:r>
              <a:rPr lang="en-US" baseline="0" dirty="0" smtClean="0"/>
              <a:t>Custom </a:t>
            </a:r>
            <a:r>
              <a:rPr lang="en-US" baseline="0" dirty="0"/>
              <a:t>PCB for connecting sensors, motors drivers </a:t>
            </a:r>
            <a:r>
              <a:rPr lang="en-US" baseline="0" dirty="0" smtClean="0"/>
              <a:t>to</a:t>
            </a:r>
          </a:p>
          <a:p>
            <a:r>
              <a:rPr lang="en-US" baseline="0" dirty="0" smtClean="0"/>
              <a:t>MCU.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mecanum</a:t>
            </a:r>
            <a:r>
              <a:rPr lang="en-US" baseline="0" dirty="0" smtClean="0"/>
              <a:t> wheels</a:t>
            </a:r>
            <a:r>
              <a:rPr lang="en-US" baseline="0" dirty="0"/>
              <a:t>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159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Challenge </a:t>
            </a:r>
            <a:r>
              <a:rPr lang="en-US" baseline="0" dirty="0"/>
              <a:t>to implement RL to control position and orientation with continuous state and action spaces</a:t>
            </a:r>
            <a:r>
              <a:rPr lang="en-US" baseline="0" dirty="0" smtClean="0"/>
              <a:t>.</a:t>
            </a:r>
          </a:p>
          <a:p>
            <a:endParaRPr lang="en-US" baseline="0" dirty="0"/>
          </a:p>
          <a:p>
            <a:r>
              <a:rPr lang="en-US" baseline="0" dirty="0"/>
              <a:t>Why is this whole thing important</a:t>
            </a:r>
            <a:r>
              <a:rPr lang="en-US" baseline="0" dirty="0" smtClean="0"/>
              <a:t>?</a:t>
            </a:r>
          </a:p>
          <a:p>
            <a:r>
              <a:rPr lang="en-US" baseline="0" dirty="0" smtClean="0"/>
              <a:t>Simplifies complex control problems like multi-jointed arms and humanoid robots.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Within last three years, great breakthroughs in continuous RL problems, namely DDPG.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422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Concerned with how actors should choose actions in an environment</a:t>
            </a:r>
            <a:r>
              <a:rPr lang="en-US" baseline="0" dirty="0"/>
              <a:t> to get the most reward or goodness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Different from supervised and unsupervised learning. In between.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Supervised: labeled data. Cat pictures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Unsupervised: data clustering or searching for anomalies.</a:t>
            </a:r>
          </a:p>
          <a:p>
            <a:endParaRPr lang="en-US" baseline="0" dirty="0"/>
          </a:p>
          <a:p>
            <a:r>
              <a:rPr lang="en-US" baseline="0" dirty="0"/>
              <a:t>For example, in a game of chess, what move should I make to win?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0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Environment The various states and associated rewards through which the actor navigates.</a:t>
            </a:r>
          </a:p>
          <a:p>
            <a:r>
              <a:rPr lang="en-US" dirty="0"/>
              <a:t>Actor/Agent Chooses actions based on a policy.</a:t>
            </a:r>
          </a:p>
          <a:p>
            <a:r>
              <a:rPr lang="en-US" dirty="0"/>
              <a:t>Reward/return (r) A number emitted by the environment denoting ”goodness” of the state</a:t>
            </a:r>
          </a:p>
          <a:p>
            <a:r>
              <a:rPr lang="en-US" dirty="0"/>
              <a:t>Policy (π) The strategy by which the actor chooses its actions, e.g. random, exploratory, greedy.</a:t>
            </a:r>
          </a:p>
          <a:p>
            <a:r>
              <a:rPr lang="en-US" dirty="0"/>
              <a:t>Value (V) The expected long-term reward of a state. For</a:t>
            </a:r>
            <a:r>
              <a:rPr lang="en-US" baseline="0" dirty="0"/>
              <a:t> example playing a game of checkers and you have four kings while the opponent has four pawns.</a:t>
            </a:r>
            <a:endParaRPr lang="en-US" dirty="0"/>
          </a:p>
          <a:p>
            <a:r>
              <a:rPr lang="en-US" dirty="0"/>
              <a:t>Model allowing prediction of the next state from the current state and 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Reward: winning or losing</a:t>
            </a:r>
          </a:p>
          <a:p>
            <a:r>
              <a:rPr lang="en-US" dirty="0"/>
              <a:t>About 20,000 states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0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While taking actions in the environment,</a:t>
            </a:r>
            <a:r>
              <a:rPr lang="en-US" baseline="0" dirty="0"/>
              <a:t> t</a:t>
            </a:r>
            <a:r>
              <a:rPr lang="en-US" dirty="0"/>
              <a:t>he</a:t>
            </a:r>
            <a:r>
              <a:rPr lang="en-US" baseline="0" dirty="0"/>
              <a:t> actors ultimate goal is to get the most reward.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Often helpful to have a sense of future reward.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Gamma can be thought of as uncertainty. Ranges from 0 to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1 is very certain. 0 Uncertain.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969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57064" cy="4800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00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gri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/>
              <a:t> of x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080760" y="655322"/>
            <a:ext cx="260604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231237"/>
            <a:ext cx="8229600" cy="2434082"/>
          </a:xfrm>
        </p:spPr>
        <p:txBody>
          <a:bodyPr vert="horz">
            <a:normAutofit/>
          </a:bodyPr>
          <a:lstStyle>
            <a:lvl1pPr marL="0" indent="0">
              <a:buFontTx/>
              <a:buNone/>
              <a:defRPr sz="1350">
                <a:latin typeface="Palatino"/>
                <a:cs typeface="Palatino"/>
              </a:defRPr>
            </a:lvl1pPr>
            <a:lvl4pPr marL="1028700" indent="0" algn="just">
              <a:buNone/>
              <a:defRPr/>
            </a:lvl4pPr>
          </a:lstStyle>
          <a:p>
            <a:pPr lvl="0"/>
            <a:r>
              <a:rPr lang="en-US" dirty="0"/>
              <a:t>Fourth level</a:t>
            </a:r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457200" y="650876"/>
            <a:ext cx="269748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3269034" y="650876"/>
            <a:ext cx="269748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62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 Poly She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/>
              <a:t> of x</a:t>
            </a:r>
          </a:p>
        </p:txBody>
      </p:sp>
    </p:spTree>
    <p:extLst>
      <p:ext uri="{BB962C8B-B14F-4D97-AF65-F5344CB8AC3E}">
        <p14:creationId xmlns:p14="http://schemas.microsoft.com/office/powerpoint/2010/main" val="3716263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1291" cy="4800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/>
              <a:t> of x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75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1291" cy="4800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/>
              <a:t> of x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53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94099"/>
            <a:ext cx="7772400" cy="798891"/>
          </a:xfrm>
        </p:spPr>
        <p:txBody>
          <a:bodyPr anchor="b"/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48344"/>
            <a:ext cx="6400800" cy="641116"/>
          </a:xfrm>
        </p:spPr>
        <p:txBody>
          <a:bodyPr anchor="t">
            <a:normAutofit/>
          </a:bodyPr>
          <a:lstStyle>
            <a:lvl1pPr marL="0" indent="0" algn="ctr">
              <a:buNone/>
              <a:defRPr sz="1500">
                <a:solidFill>
                  <a:schemeClr val="tx1">
                    <a:tint val="75000"/>
                  </a:schemeClr>
                </a:solidFill>
                <a:latin typeface="Palatino"/>
                <a:cs typeface="Palatino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38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>
              <a:defRPr>
                <a:latin typeface="Palatino"/>
                <a:cs typeface="Palatino"/>
              </a:defRPr>
            </a:lvl4pPr>
            <a:lvl5pPr>
              <a:defRPr>
                <a:latin typeface="Palatino"/>
                <a:cs typeface="Palatin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7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 spc="0">
                <a:solidFill>
                  <a:schemeClr val="tx1">
                    <a:tint val="75000"/>
                  </a:schemeClr>
                </a:solidFill>
                <a:latin typeface="Palatino"/>
                <a:cs typeface="Palatino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/>
              <a:t> of x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90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76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67056"/>
            <a:ext cx="4038600" cy="3027567"/>
          </a:xfrm>
        </p:spPr>
        <p:txBody>
          <a:bodyPr/>
          <a:lstStyle>
            <a:lvl1pPr>
              <a:defRPr sz="2100"/>
            </a:lvl1pPr>
            <a:lvl2pPr>
              <a:defRPr sz="195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48200" y="1567056"/>
            <a:ext cx="4038600" cy="3027567"/>
          </a:xfrm>
        </p:spPr>
        <p:txBody>
          <a:bodyPr/>
          <a:lstStyle>
            <a:lvl1pPr>
              <a:defRPr sz="2100"/>
            </a:lvl1pPr>
            <a:lvl2pPr>
              <a:defRPr sz="195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65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/>
              <a:t> of x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200" y="657227"/>
            <a:ext cx="5486400" cy="2743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080760" y="655322"/>
            <a:ext cx="260604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3592831"/>
            <a:ext cx="8229600" cy="1072488"/>
          </a:xfrm>
        </p:spPr>
        <p:txBody>
          <a:bodyPr vert="horz">
            <a:normAutofit/>
          </a:bodyPr>
          <a:lstStyle>
            <a:lvl1pPr marL="0" indent="0">
              <a:buFontTx/>
              <a:buNone/>
              <a:defRPr sz="1350">
                <a:latin typeface="Palatino"/>
                <a:cs typeface="Palatino"/>
              </a:defRPr>
            </a:lvl1pPr>
            <a:lvl4pPr marL="1028700" indent="0" algn="just">
              <a:buNone/>
              <a:defRPr/>
            </a:lvl4pPr>
          </a:lstStyle>
          <a:p>
            <a:pPr lvl="0"/>
            <a:r>
              <a:rPr lang="en-US" dirty="0"/>
              <a:t>Fourth level</a:t>
            </a:r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6080760" y="2080262"/>
            <a:ext cx="260604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6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theme" Target="../theme/theme2.xml"/><Relationship Id="rId3" Type="http://schemas.openxmlformats.org/officeDocument/2006/relationships/image" Target="../media/image5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421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48385"/>
            <a:ext cx="8229600" cy="3116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 flipV="1">
            <a:off x="0" y="4797778"/>
            <a:ext cx="9144000" cy="345722"/>
          </a:xfrm>
          <a:prstGeom prst="rect">
            <a:avLst/>
          </a:prstGeom>
          <a:solidFill>
            <a:srgbClr val="E4E4E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spc="38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6/8/2018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4838957"/>
            <a:ext cx="9144000" cy="2738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900" spc="38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Justin Ng – Department of Electrical Engineering – California Polytechnic State University, San Luis Obispo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8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F246D25-E5A3-1841-BBE9-2617267BF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858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9" r:id="rId2"/>
    <p:sldLayoutId id="2147483680" r:id="rId3"/>
    <p:sldLayoutId id="2147483661" r:id="rId4"/>
    <p:sldLayoutId id="2147483662" r:id="rId5"/>
    <p:sldLayoutId id="2147483663" r:id="rId6"/>
    <p:sldLayoutId id="2147483666" r:id="rId7"/>
    <p:sldLayoutId id="2147483664" r:id="rId8"/>
    <p:sldLayoutId id="2147483676" r:id="rId9"/>
    <p:sldLayoutId id="2147483677" r:id="rId10"/>
  </p:sldLayoutIdLst>
  <p:hf hdr="0"/>
  <p:txStyles>
    <p:titleStyle>
      <a:lvl1pPr algn="l" defTabSz="342900" rtl="0" eaLnBrk="1" latinLnBrk="0" hangingPunct="1">
        <a:lnSpc>
          <a:spcPct val="120000"/>
        </a:lnSpc>
        <a:spcBef>
          <a:spcPct val="0"/>
        </a:spcBef>
        <a:buNone/>
        <a:defRPr sz="22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j-ea"/>
          <a:cs typeface="Arial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1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19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6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 spc="38">
          <a:solidFill>
            <a:schemeClr val="tx1">
              <a:lumMod val="65000"/>
              <a:lumOff val="35000"/>
            </a:schemeClr>
          </a:solidFill>
          <a:latin typeface="Palatino"/>
          <a:ea typeface="+mn-ea"/>
          <a:cs typeface="Palatino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 spc="38">
          <a:solidFill>
            <a:schemeClr val="tx1">
              <a:lumMod val="65000"/>
              <a:lumOff val="35000"/>
            </a:schemeClr>
          </a:solidFill>
          <a:latin typeface="Palatino"/>
          <a:ea typeface="+mn-ea"/>
          <a:cs typeface="Palatino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V="1">
            <a:off x="0" y="4797778"/>
            <a:ext cx="9144000" cy="345722"/>
          </a:xfrm>
          <a:prstGeom prst="rect">
            <a:avLst/>
          </a:prstGeom>
          <a:solidFill>
            <a:srgbClr val="0035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spc="38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6/8/2018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38957"/>
            <a:ext cx="2895600" cy="2738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900" spc="38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Justin Ng – Department of Electrical Engineering – California Polytechnic State University, San Luis Obispo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8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1F246D25-E5A3-1841-BBE9-2617267BF6FB}" type="slidenum">
              <a:rPr lang="en-US" smtClean="0"/>
              <a:pPr/>
              <a:t>‹#›</a:t>
            </a:fld>
            <a:r>
              <a:rPr lang="en-US" dirty="0"/>
              <a:t> of x</a:t>
            </a:r>
          </a:p>
        </p:txBody>
      </p:sp>
      <p:pic>
        <p:nvPicPr>
          <p:cNvPr id="8" name="Picture 7" descr="CP_shield_horiz_RGB_grn_gld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1341" y="1231777"/>
            <a:ext cx="6121318" cy="240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3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/>
  <p:txStyles>
    <p:titleStyle>
      <a:lvl1pPr algn="l" defTabSz="342900" rtl="0" eaLnBrk="1" latinLnBrk="0" hangingPunct="1">
        <a:lnSpc>
          <a:spcPct val="120000"/>
        </a:lnSpc>
        <a:spcBef>
          <a:spcPct val="0"/>
        </a:spcBef>
        <a:buNone/>
        <a:defRPr sz="22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j-ea"/>
          <a:cs typeface="Arial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1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19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6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4" Type="http://schemas.openxmlformats.org/officeDocument/2006/relationships/image" Target="../media/image26.tif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gi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4.png"/><Relationship Id="rId3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6B7B531-EB4D-4DD2-B389-4F64A5757D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Artificial Neural Network-Based Robotic Control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668EF4E-E1AE-469D-9DDE-11B4C3F6B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2548343"/>
            <a:ext cx="6400800" cy="2080218"/>
          </a:xfrm>
        </p:spPr>
        <p:txBody>
          <a:bodyPr>
            <a:normAutofit/>
          </a:bodyPr>
          <a:lstStyle/>
          <a:p>
            <a:r>
              <a:rPr lang="en-US"/>
              <a:t>Master’s Thesis</a:t>
            </a:r>
          </a:p>
          <a:p>
            <a:r>
              <a:rPr lang="en-US"/>
              <a:t>Justin Ng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June 8, 2018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1EFCA92-2039-43E4-BA14-976A25B3B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E6D77BC-BB76-4EA8-93CA-819B06DAE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4838957"/>
            <a:ext cx="9144000" cy="273844"/>
          </a:xfrm>
        </p:spPr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DAAA619-7264-46CA-84E0-6A32AFAB4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A73FB4FE-6299-438B-BC09-17276A7484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935793"/>
              </p:ext>
            </p:extLst>
          </p:nvPr>
        </p:nvGraphicFramePr>
        <p:xfrm>
          <a:off x="1524000" y="3327056"/>
          <a:ext cx="60960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xmlns="" val="24564686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xmlns="" val="536643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Committee Chair</a:t>
                      </a:r>
                    </a:p>
                    <a:p>
                      <a:pPr algn="r"/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Committee Member</a:t>
                      </a:r>
                    </a:p>
                    <a:p>
                      <a:pPr algn="r"/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Committee Member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Andrew Danowitz, Ph.D.</a:t>
                      </a:r>
                    </a:p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Xiao-Hua Yu, Ph.D.</a:t>
                      </a:r>
                    </a:p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Fred W. </a:t>
                      </a:r>
                      <a:r>
                        <a:rPr lang="en-US" sz="1200" b="0" kern="1200" spc="38" dirty="0" err="1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DePiero</a:t>
                      </a: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, Ph.D.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904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192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615C11-7D9D-4637-827E-822BA4AD4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Discounted Reward G</a:t>
            </a:r>
            <a:r>
              <a:rPr lang="en-US" baseline="-25000" dirty="0"/>
              <a:t>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A0F0C06-DE2C-45C7-99C2-929B2407A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Calculated as sum of all future rewards weighted by a discount factor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Sets algorithm’s “outlook” from myopic to far-sighted.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7327402-D9F7-4D72-A6BA-677446C27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39A0B8F-7E75-4E8D-A03E-F76309FE1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D9793BF-0F03-4D5A-AC09-D6B3D115E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A5419A7-4F83-46AC-A5DD-4466A31F6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573623"/>
            <a:ext cx="6553200" cy="10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5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A5A520-DFAF-493D-BDD4-6AF76914F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8D17413-72AD-4BC3-A76B-14810E4FD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5066907" cy="3116934"/>
          </a:xfrm>
        </p:spPr>
        <p:txBody>
          <a:bodyPr/>
          <a:lstStyle/>
          <a:p>
            <a:r>
              <a:rPr lang="en-US" dirty="0"/>
              <a:t>Expected long-term reward as a function of the </a:t>
            </a:r>
            <a:r>
              <a:rPr lang="en-US" b="1" u="sng" dirty="0"/>
              <a:t>state and action</a:t>
            </a:r>
            <a:r>
              <a:rPr lang="en-US" b="1" dirty="0"/>
              <a:t> </a:t>
            </a:r>
            <a:r>
              <a:rPr lang="en-US" dirty="0"/>
              <a:t>under a certain policy </a:t>
            </a:r>
            <a:r>
              <a:rPr lang="el-GR" dirty="0"/>
              <a:t>π</a:t>
            </a:r>
            <a:r>
              <a:rPr lang="en-US" dirty="0"/>
              <a:t>.</a:t>
            </a:r>
          </a:p>
          <a:p>
            <a:r>
              <a:rPr lang="en-US" dirty="0"/>
              <a:t>Represents the quality of an action in a particular state.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FD6EEEC-6934-4B70-A990-2EA26CF43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A25C5DF-DA40-48F5-ACF9-797D53CE4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7F62E0-F509-48C8-85BF-91B7AEFAE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7B1011A-B9B8-43CC-A64A-022BA828F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67" y="3497910"/>
            <a:ext cx="4930219" cy="4682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FF2DAF4-DF68-49F5-8953-10C3EF0AE11D}"/>
              </a:ext>
            </a:extLst>
          </p:cNvPr>
          <p:cNvSpPr txBox="1"/>
          <p:nvPr/>
        </p:nvSpPr>
        <p:spPr>
          <a:xfrm>
            <a:off x="5827337" y="3413752"/>
            <a:ext cx="2869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https://matplotlib.org/1.3.0/mpl_examples</a:t>
            </a:r>
          </a:p>
          <a:p>
            <a:r>
              <a:rPr lang="en-US" sz="1000" dirty="0"/>
              <a:t>/mplot3d/polys3d_demo.png</a:t>
            </a:r>
          </a:p>
        </p:txBody>
      </p:sp>
      <p:sp>
        <p:nvSpPr>
          <p:cNvPr id="11" name="AutoShape 4" descr="https://matplotlib.org/1.3.0/mpl_examples/mplot3d/polys3d_demo.png">
            <a:extLst>
              <a:ext uri="{FF2B5EF4-FFF2-40B4-BE49-F238E27FC236}">
                <a16:creationId xmlns:a16="http://schemas.microsoft.com/office/drawing/2014/main" xmlns="" id="{F766A4F8-658F-4E02-9155-AF7339DDA7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6" name="Picture 6" descr="https://matplotlib.org/1.3.0/mpl_examples/mplot3d/polys3d_demo.png">
            <a:extLst>
              <a:ext uri="{FF2B5EF4-FFF2-40B4-BE49-F238E27FC236}">
                <a16:creationId xmlns:a16="http://schemas.microsoft.com/office/drawing/2014/main" xmlns="" id="{7712B4A9-48A1-47E6-A66C-4F318AB679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9" t="12663" r="8388" b="7657"/>
          <a:stretch/>
        </p:blipFill>
        <p:spPr bwMode="auto">
          <a:xfrm>
            <a:off x="5827337" y="653799"/>
            <a:ext cx="3026004" cy="273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34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C03992-1796-46DE-AC8D-0555C493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CDD9035-0DEA-41B3-B66C-AAF125C14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Deep Q-Network (DQN)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Stochastic Policy Gradients (PG)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Deterministic Policy Gradients (DDPG)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84558FA-131E-493E-9BCA-0BB7D03E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2C1B0C2-F74E-4E2B-8E06-2F345643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ACF7E3E-68DB-4DBD-90B9-9E4E0483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28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235E45-1A8D-4734-B44B-898D27F0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Deep Q-Network (DQN)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CC372CD-E6D3-4328-B444-479C61E73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5372100" cy="3116934"/>
          </a:xfrm>
        </p:spPr>
        <p:txBody>
          <a:bodyPr>
            <a:normAutofit/>
          </a:bodyPr>
          <a:lstStyle/>
          <a:p>
            <a:r>
              <a:rPr lang="en-US" dirty="0"/>
              <a:t>Method published by </a:t>
            </a:r>
            <a:r>
              <a:rPr lang="en-US" dirty="0" err="1"/>
              <a:t>Mnih</a:t>
            </a:r>
            <a:r>
              <a:rPr lang="en-US" dirty="0"/>
              <a:t> et al. in “</a:t>
            </a:r>
            <a:r>
              <a:rPr lang="en-US" i="1" dirty="0"/>
              <a:t>Human-level control through deep reinforcement learning</a:t>
            </a:r>
            <a:r>
              <a:rPr lang="en-US" dirty="0"/>
              <a:t>”.</a:t>
            </a:r>
          </a:p>
          <a:p>
            <a:endParaRPr lang="en-US" dirty="0"/>
          </a:p>
          <a:p>
            <a:r>
              <a:rPr lang="en-US" dirty="0"/>
              <a:t>Can determine Q for continuous state/action spaces.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6E3F6DB-9062-47ED-ADDB-F0C0852A7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D83FE1-BBF0-4436-9C32-DC97AB960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220F7D8-4B6A-4E75-90CB-D59D7732E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21B07B1-5397-4914-9FCC-6D115AC3B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763" y="117518"/>
            <a:ext cx="2646473" cy="463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624565-1CF3-4A43-AD87-D403B6E8F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 Replay Buffer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A43BE94-E8CB-4940-B758-DDF3C04AD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800600" cy="3116934"/>
          </a:xfrm>
        </p:spPr>
        <p:txBody>
          <a:bodyPr>
            <a:normAutofit/>
          </a:bodyPr>
          <a:lstStyle/>
          <a:p>
            <a:r>
              <a:rPr lang="en-US" dirty="0"/>
              <a:t>Records transitions.</a:t>
            </a:r>
          </a:p>
          <a:p>
            <a:endParaRPr lang="en-US" dirty="0"/>
          </a:p>
          <a:p>
            <a:r>
              <a:rPr lang="en-US" dirty="0"/>
              <a:t>Randomly sampled mini-batches remove time correlation.</a:t>
            </a:r>
          </a:p>
          <a:p>
            <a:endParaRPr lang="en-US" dirty="0"/>
          </a:p>
          <a:p>
            <a:r>
              <a:rPr lang="en-US" dirty="0"/>
              <a:t>Experience reuse.</a:t>
            </a:r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7D41825-7135-43DE-BFCE-5A58CF7B4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AB3C029-84D1-4E47-85FB-8C949A654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606C80F-377E-430C-87DE-981C8071B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14</a:t>
            </a:fld>
            <a:endParaRPr lang="en-US"/>
          </a:p>
        </p:txBody>
      </p:sp>
      <p:pic>
        <p:nvPicPr>
          <p:cNvPr id="1026" name="Picture 2" descr="Image result for deja vu">
            <a:extLst>
              <a:ext uri="{FF2B5EF4-FFF2-40B4-BE49-F238E27FC236}">
                <a16:creationId xmlns:a16="http://schemas.microsoft.com/office/drawing/2014/main" xmlns="" id="{6A5108FC-30EE-4D01-A2A0-76EEB999E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0" y="1065039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9D0FD6C-8DD2-4774-88F4-5CE9C3B49986}"/>
              </a:ext>
            </a:extLst>
          </p:cNvPr>
          <p:cNvSpPr txBox="1"/>
          <p:nvPr/>
        </p:nvSpPr>
        <p:spPr>
          <a:xfrm>
            <a:off x="5827337" y="3813862"/>
            <a:ext cx="2745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https://realinvestmentadvice.com/deja-vu-all-over-again-yogi-berra-design/</a:t>
            </a:r>
          </a:p>
        </p:txBody>
      </p:sp>
    </p:spTree>
    <p:extLst>
      <p:ext uri="{BB962C8B-B14F-4D97-AF65-F5344CB8AC3E}">
        <p14:creationId xmlns:p14="http://schemas.microsoft.com/office/powerpoint/2010/main" val="169046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624565-1CF3-4A43-AD87-D403B6E8F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A43BE94-E8CB-4940-B758-DDF3C04AD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Identical but separate Q-network.</a:t>
            </a:r>
          </a:p>
          <a:p>
            <a:endParaRPr lang="en-US" dirty="0"/>
          </a:p>
          <a:p>
            <a:r>
              <a:rPr lang="en-US" dirty="0"/>
              <a:t>Time delay between Q-network weight updates and policy change reduces policy instability.</a:t>
            </a:r>
          </a:p>
          <a:p>
            <a:endParaRPr lang="en-US" dirty="0"/>
          </a:p>
          <a:p>
            <a:r>
              <a:rPr lang="en-US" dirty="0"/>
              <a:t>Target Q-value based on Bellman Equation: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7D41825-7135-43DE-BFCE-5A58CF7B4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AB3C029-84D1-4E47-85FB-8C949A654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606C80F-377E-430C-87DE-981C8071B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C6BFD1B-39DD-41E8-89AF-F2840EB09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056" y="3876045"/>
            <a:ext cx="4433888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10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C03992-1796-46DE-AC8D-0555C493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CDD9035-0DEA-41B3-B66C-AAF125C14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Q-Network (DQN)</a:t>
            </a:r>
          </a:p>
          <a:p>
            <a:r>
              <a:rPr lang="en-US" dirty="0">
                <a:solidFill>
                  <a:schemeClr val="tx1"/>
                </a:solidFill>
              </a:rPr>
              <a:t>Policy Gradients (PG)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Deterministic Policy Gradients (DDPG)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84558FA-131E-493E-9BCA-0BB7D03E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2C1B0C2-F74E-4E2B-8E06-2F345643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ACF7E3E-68DB-4DBD-90B9-9E4E0483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73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1E67D7-B3D3-4829-9A3A-456548E68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Gradient Method (PG)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ECFB3D-C9C1-4A11-A823-F0BB784BE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 optimal policy directly without value or Q-function.</a:t>
            </a:r>
          </a:p>
          <a:p>
            <a:endParaRPr lang="en-US" dirty="0"/>
          </a:p>
          <a:p>
            <a:r>
              <a:rPr lang="en-US" dirty="0"/>
              <a:t>Policy produces continuous actions!</a:t>
            </a:r>
          </a:p>
          <a:p>
            <a:endParaRPr lang="en-US" dirty="0"/>
          </a:p>
          <a:p>
            <a:r>
              <a:rPr lang="en-US" dirty="0"/>
              <a:t>Policy implemented with a parametric probability distribution:</a:t>
            </a:r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4400C36-BA8A-47E2-8EAE-139B267E2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AB1296C-7874-4112-8C4C-4C1E2788B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8E0730F-729A-46C2-A66C-14AACCB3A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CB95DF8-7BA6-4A65-A4B4-7BB91823B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305" y="3681349"/>
            <a:ext cx="3262789" cy="47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1E67D7-B3D3-4829-9A3A-456548E68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PG Premise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ECFB3D-C9C1-4A11-A823-F0BB784BE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Get the current state.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Stochastically choose an action from distribution P[</a:t>
            </a:r>
            <a:r>
              <a:rPr lang="en-US" dirty="0" err="1"/>
              <a:t>a|s</a:t>
            </a:r>
            <a:r>
              <a:rPr lang="en-US" dirty="0"/>
              <a:t>; </a:t>
            </a:r>
            <a:r>
              <a:rPr lang="el-GR" dirty="0"/>
              <a:t>θ</a:t>
            </a:r>
            <a:r>
              <a:rPr lang="en-US" dirty="0"/>
              <a:t>].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Execute action and record the reward.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If reward is “good”, change </a:t>
            </a:r>
            <a:r>
              <a:rPr lang="el-GR" dirty="0"/>
              <a:t>θ</a:t>
            </a:r>
            <a:r>
              <a:rPr lang="en-US" dirty="0"/>
              <a:t> to make the action more likely.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Iterate many times so actor only takes “good” actions.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4400C36-BA8A-47E2-8EAE-139B267E2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AB1296C-7874-4112-8C4C-4C1E2788B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8E0730F-729A-46C2-A66C-14AACCB3A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4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DQN and PG Comparison</a:t>
            </a:r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9330817"/>
              </p:ext>
            </p:extLst>
          </p:nvPr>
        </p:nvGraphicFramePr>
        <p:xfrm>
          <a:off x="457200" y="1547813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Deep Q-Network 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Policy Gradient Method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Policy Action Space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Discrete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Continuous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Policy State Space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Continuous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Continuous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Q-Function</a:t>
                      </a:r>
                      <a:r>
                        <a:rPr lang="en-US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Action Space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Continuous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n/a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Q-Function State Space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Continuous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n/a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Convergence Speed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19</a:t>
            </a:fld>
            <a:r>
              <a:rPr lang="en-US"/>
              <a:t> of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47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1A82BE-8E51-4BD4-B508-4C83D802C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Project Motivation – Cal Poly Roborodentia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4D530F7-F274-4A92-81E0-C0A3BC1074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Annual intramural robotics competition.</a:t>
            </a:r>
          </a:p>
          <a:p>
            <a:endParaRPr lang="en-US" dirty="0"/>
          </a:p>
          <a:p>
            <a:r>
              <a:rPr lang="en-US" dirty="0"/>
              <a:t>Fully autonomous robots.</a:t>
            </a:r>
          </a:p>
          <a:p>
            <a:endParaRPr lang="en-US" dirty="0"/>
          </a:p>
          <a:p>
            <a:r>
              <a:rPr lang="en-US" dirty="0"/>
              <a:t>Different game every year.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3859F6E-5CDF-4310-A469-D2C92EF94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F2C5D5B-DF3F-4D63-A41C-E9991069D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50B8C31-FA67-4228-B61E-AB639DCD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2" descr="http://roborodentia.calpoly.edu/static/media/uploads/features/slider-grimes.jpg">
            <a:extLst>
              <a:ext uri="{FF2B5EF4-FFF2-40B4-BE49-F238E27FC236}">
                <a16:creationId xmlns:a16="http://schemas.microsoft.com/office/drawing/2014/main" xmlns="" id="{03B706C3-0156-4969-935C-81DDFD20F0D1}"/>
              </a:ext>
            </a:extLst>
          </p:cNvPr>
          <p:cNvPicPr>
            <a:picLocks noGrp="1" noChangeAspect="1" noChangeArrowheads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480" y="1655796"/>
            <a:ext cx="3815252" cy="174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9B35FA2-44EA-4AF2-B21A-7E8975F2E468}"/>
              </a:ext>
            </a:extLst>
          </p:cNvPr>
          <p:cNvSpPr txBox="1"/>
          <p:nvPr/>
        </p:nvSpPr>
        <p:spPr>
          <a:xfrm>
            <a:off x="5418341" y="3394291"/>
            <a:ext cx="23535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http://roborodentia.calpoly.edu/</a:t>
            </a:r>
          </a:p>
        </p:txBody>
      </p:sp>
    </p:spTree>
    <p:extLst>
      <p:ext uri="{BB962C8B-B14F-4D97-AF65-F5344CB8AC3E}">
        <p14:creationId xmlns:p14="http://schemas.microsoft.com/office/powerpoint/2010/main" val="355873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tx1"/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34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699AB2-863C-4078-83D5-972FA6107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Deep Deterministic Policy Gradient Method (DDPG)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EBD6F59-A434-41ED-A17A-DB18A45A0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622800" cy="3116934"/>
          </a:xfrm>
        </p:spPr>
        <p:txBody>
          <a:bodyPr/>
          <a:lstStyle/>
          <a:p>
            <a:r>
              <a:rPr lang="en-US" dirty="0"/>
              <a:t>Derived by </a:t>
            </a:r>
            <a:r>
              <a:rPr lang="en-US" dirty="0" err="1"/>
              <a:t>Lillicrap</a:t>
            </a:r>
            <a:r>
              <a:rPr lang="en-US" dirty="0"/>
              <a:t> et al. based on the Silver et al.’s DPG algorithm combined with learnings from </a:t>
            </a:r>
            <a:r>
              <a:rPr lang="en-US" dirty="0" err="1"/>
              <a:t>Mnih</a:t>
            </a:r>
            <a:r>
              <a:rPr lang="en-US" dirty="0"/>
              <a:t> et al.’s work on the DQN algorithm.</a:t>
            </a:r>
          </a:p>
          <a:p>
            <a:endParaRPr lang="en-US" dirty="0"/>
          </a:p>
          <a:p>
            <a:r>
              <a:rPr lang="en-US" dirty="0"/>
              <a:t>Highly flexible algorithm for continuous control.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4B91D9A-1144-4395-85D3-3F5AD59A2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D3F4DE1-2278-4965-8BB2-D4D82535D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E07AB95-D987-475D-BD37-3C01AAA5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6073812-84FF-431E-8753-8662904D2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355" y="1303866"/>
            <a:ext cx="2828484" cy="29760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4D3F4BA-6362-467B-BB78-C01CAB40E3AB}"/>
              </a:ext>
            </a:extLst>
          </p:cNvPr>
          <p:cNvSpPr txBox="1"/>
          <p:nvPr/>
        </p:nvSpPr>
        <p:spPr>
          <a:xfrm>
            <a:off x="6124639" y="4259947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Timothy P. </a:t>
            </a:r>
            <a:r>
              <a:rPr lang="en-US" dirty="0" err="1"/>
              <a:t>Lillicrap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34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0C86C4-C23B-45F8-8005-B8E05EEED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DDPG 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DE3DDF2-91CC-41C8-ACA5-0C9E35C87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Actor represented by ANN (PG)</a:t>
            </a:r>
          </a:p>
          <a:p>
            <a:r>
              <a:rPr lang="en-US" dirty="0"/>
              <a:t>Critic represented by ANN (DQN)</a:t>
            </a:r>
          </a:p>
          <a:p>
            <a:r>
              <a:rPr lang="en-US" dirty="0"/>
              <a:t>Experience replay (DQN)</a:t>
            </a:r>
          </a:p>
          <a:p>
            <a:r>
              <a:rPr lang="en-US" dirty="0"/>
              <a:t>Target networks for actor and critic (DQN)</a:t>
            </a:r>
          </a:p>
          <a:p>
            <a:r>
              <a:rPr lang="en-US" dirty="0"/>
              <a:t>Batch normalization</a:t>
            </a:r>
          </a:p>
          <a:p>
            <a:r>
              <a:rPr lang="en-US" dirty="0"/>
              <a:t>Exploration noise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B7DE80B-4EA8-4032-80D2-F7EABCBA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B8E2F2C-8735-42D0-B6F5-BA613E673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A2289CD-8938-4421-8F10-3DBED794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5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A4B567-BB8F-4761-8E1B-256981508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Critic Network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3C2EC0-F6B1-40ED-BE8B-90AD7191D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s_dim</a:t>
            </a:r>
            <a:r>
              <a:rPr lang="en-US" dirty="0"/>
              <a:t>-node state input layer</a:t>
            </a:r>
          </a:p>
          <a:p>
            <a:r>
              <a:rPr lang="en-US" dirty="0" err="1"/>
              <a:t>a_dim</a:t>
            </a:r>
            <a:r>
              <a:rPr lang="en-US" dirty="0"/>
              <a:t>-node action input layer</a:t>
            </a:r>
          </a:p>
          <a:p>
            <a:r>
              <a:rPr lang="en-US" dirty="0"/>
              <a:t>Two fully connected hidden layers</a:t>
            </a:r>
          </a:p>
          <a:p>
            <a:pPr lvl="1"/>
            <a:r>
              <a:rPr lang="en-US" dirty="0"/>
              <a:t>HL1: 400 nodes</a:t>
            </a:r>
          </a:p>
          <a:p>
            <a:pPr lvl="1"/>
            <a:r>
              <a:rPr lang="en-US" dirty="0"/>
              <a:t>HL2: 600 nodes (300 for each half)</a:t>
            </a:r>
          </a:p>
          <a:p>
            <a:r>
              <a:rPr lang="en-US" dirty="0"/>
              <a:t>1-node output layer representing Q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33E35B6-8B58-49F3-9642-D86693B0B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DF42710-4C6D-4331-BBD0-9BB950AD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3FFE02-972C-465A-8DE3-6334B750D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34A704B-56DC-446A-9922-0D70A9560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874" y="-30699"/>
            <a:ext cx="2813218" cy="481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9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A4B567-BB8F-4761-8E1B-256981508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Actor Network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3C2EC0-F6B1-40ED-BE8B-90AD7191D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3520911" cy="3116934"/>
          </a:xfrm>
        </p:spPr>
        <p:txBody>
          <a:bodyPr/>
          <a:lstStyle/>
          <a:p>
            <a:r>
              <a:rPr lang="en-US" dirty="0" err="1"/>
              <a:t>s_dim</a:t>
            </a:r>
            <a:r>
              <a:rPr lang="en-US" dirty="0"/>
              <a:t>-node input layer</a:t>
            </a:r>
          </a:p>
          <a:p>
            <a:r>
              <a:rPr lang="en-US" dirty="0"/>
              <a:t>Two fully connected hidden layers</a:t>
            </a:r>
          </a:p>
          <a:p>
            <a:pPr lvl="1"/>
            <a:r>
              <a:rPr lang="en-US" dirty="0"/>
              <a:t>HL1: 400 nodes</a:t>
            </a:r>
          </a:p>
          <a:p>
            <a:pPr lvl="1"/>
            <a:r>
              <a:rPr lang="en-US" dirty="0"/>
              <a:t>HL2: 300 nodes</a:t>
            </a:r>
          </a:p>
          <a:p>
            <a:r>
              <a:rPr lang="en-US" dirty="0" err="1"/>
              <a:t>a_dim</a:t>
            </a:r>
            <a:r>
              <a:rPr lang="en-US" dirty="0"/>
              <a:t>-node output layer representing actions</a:t>
            </a:r>
          </a:p>
          <a:p>
            <a:r>
              <a:rPr lang="en-US" dirty="0"/>
              <a:t>Output scaling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33E35B6-8B58-49F3-9642-D86693B0B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DF42710-4C6D-4331-BBD0-9BB950AD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3FFE02-972C-465A-8DE3-6334B750D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429A174-4841-4CCF-807A-6C7587DD8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111" y="1611875"/>
            <a:ext cx="5165889" cy="302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0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6AAB4F-8824-47AB-BD6F-3B416FA2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0CFE9DE-3876-40A2-8421-D9AD412A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Duplicates of actor and critic networks.</a:t>
            </a:r>
          </a:p>
          <a:p>
            <a:r>
              <a:rPr lang="en-US" dirty="0"/>
              <a:t>Weights updated after each mini-batch using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l-GR" dirty="0"/>
              <a:t> = 0.001</a:t>
            </a:r>
            <a:r>
              <a:rPr lang="en-US" dirty="0"/>
              <a:t>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267FA9D-E817-40A1-96B1-497115448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C937ED-6AF7-49D7-AC63-08F935793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154B9C4-ABF9-496E-82E4-97B9B62D4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DC0F894-921A-4D0A-BAC7-C283D2EB8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367168"/>
            <a:ext cx="4005607" cy="59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5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tx1"/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4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804E76-56D0-4E73-871C-23A54288C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0EC1B92-87B4-4BF0-BA50-313AF1C9B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3.6</a:t>
            </a:r>
          </a:p>
          <a:p>
            <a:r>
              <a:rPr lang="en-US" dirty="0"/>
              <a:t>TensorFlow for ANNs</a:t>
            </a:r>
          </a:p>
          <a:p>
            <a:r>
              <a:rPr lang="en-US" dirty="0" err="1"/>
              <a:t>OpenAI</a:t>
            </a:r>
            <a:r>
              <a:rPr lang="en-US" dirty="0"/>
              <a:t> Gym</a:t>
            </a:r>
          </a:p>
          <a:p>
            <a:r>
              <a:rPr lang="en-US" dirty="0" err="1"/>
              <a:t>Pyglet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3C36B30-87AD-4E84-8627-58190A34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B33A11E-751D-48F1-8C5B-7558EA31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D24565B-71E1-43D0-A153-C11EC9D2B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90" y="495815"/>
            <a:ext cx="1923558" cy="19235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923" y="1686778"/>
            <a:ext cx="2148531" cy="17908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690" y="2952448"/>
            <a:ext cx="1703676" cy="117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0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026043B-09A0-4200-A08A-5DC30B117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DDPG Mini-Batch Flowchart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D3CEA8E-8E8B-45E6-B490-B74759D36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D10CDE6-2497-4FD1-AF43-E73AA4D93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0B65698-2AD0-4B9E-97C6-DC5890DF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28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36117772-13F7-4B02-9CEE-2C8E6628A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1139371"/>
            <a:ext cx="8784099" cy="36072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E65C0BA-ACFD-4671-AA0A-695220729EC1}"/>
              </a:ext>
            </a:extLst>
          </p:cNvPr>
          <p:cNvSpPr/>
          <p:nvPr/>
        </p:nvSpPr>
        <p:spPr>
          <a:xfrm>
            <a:off x="2590800" y="1731936"/>
            <a:ext cx="1546262" cy="529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BBBA267-3339-446B-B391-870C0BA40D18}"/>
              </a:ext>
            </a:extLst>
          </p:cNvPr>
          <p:cNvSpPr/>
          <p:nvPr/>
        </p:nvSpPr>
        <p:spPr>
          <a:xfrm>
            <a:off x="4572000" y="1731935"/>
            <a:ext cx="1546262" cy="529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F014B2C-0938-4665-8391-3B9D9434C4BC}"/>
              </a:ext>
            </a:extLst>
          </p:cNvPr>
          <p:cNvSpPr/>
          <p:nvPr/>
        </p:nvSpPr>
        <p:spPr>
          <a:xfrm>
            <a:off x="6629400" y="1719520"/>
            <a:ext cx="1546262" cy="529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2ACCA12-A9C4-450E-9D3E-AB9F96D653E2}"/>
              </a:ext>
            </a:extLst>
          </p:cNvPr>
          <p:cNvSpPr/>
          <p:nvPr/>
        </p:nvSpPr>
        <p:spPr>
          <a:xfrm>
            <a:off x="534256" y="2916390"/>
            <a:ext cx="1597631" cy="529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4D33834-47D0-4851-9C5F-058F55682276}"/>
              </a:ext>
            </a:extLst>
          </p:cNvPr>
          <p:cNvSpPr/>
          <p:nvPr/>
        </p:nvSpPr>
        <p:spPr>
          <a:xfrm>
            <a:off x="2559121" y="2897990"/>
            <a:ext cx="1597631" cy="529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C6A86A62-F869-4A22-984F-C51D800B08B2}"/>
              </a:ext>
            </a:extLst>
          </p:cNvPr>
          <p:cNvSpPr/>
          <p:nvPr/>
        </p:nvSpPr>
        <p:spPr>
          <a:xfrm>
            <a:off x="4546315" y="2897990"/>
            <a:ext cx="1597631" cy="529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F2867D6-0866-4C75-8C89-F719044F94AE}"/>
              </a:ext>
            </a:extLst>
          </p:cNvPr>
          <p:cNvSpPr/>
          <p:nvPr/>
        </p:nvSpPr>
        <p:spPr>
          <a:xfrm>
            <a:off x="6603715" y="2894612"/>
            <a:ext cx="1597631" cy="529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7A0368B-A520-40A4-8C6E-9758B2F27C5D}"/>
              </a:ext>
            </a:extLst>
          </p:cNvPr>
          <p:cNvSpPr/>
          <p:nvPr/>
        </p:nvSpPr>
        <p:spPr>
          <a:xfrm>
            <a:off x="534255" y="4135951"/>
            <a:ext cx="1597631" cy="453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B721F63F-BEC0-4D4F-9806-9791954D241C}"/>
              </a:ext>
            </a:extLst>
          </p:cNvPr>
          <p:cNvSpPr/>
          <p:nvPr/>
        </p:nvSpPr>
        <p:spPr>
          <a:xfrm>
            <a:off x="2539431" y="4135951"/>
            <a:ext cx="1597631" cy="453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92E4AC5A-7283-4789-89A1-BB14FF207AC3}"/>
              </a:ext>
            </a:extLst>
          </p:cNvPr>
          <p:cNvSpPr/>
          <p:nvPr/>
        </p:nvSpPr>
        <p:spPr>
          <a:xfrm>
            <a:off x="4572000" y="4131981"/>
            <a:ext cx="1597631" cy="453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05A048E-41A8-4BAF-93A3-9EB9346E9603}"/>
              </a:ext>
            </a:extLst>
          </p:cNvPr>
          <p:cNvSpPr/>
          <p:nvPr/>
        </p:nvSpPr>
        <p:spPr>
          <a:xfrm>
            <a:off x="6578031" y="4115545"/>
            <a:ext cx="1597631" cy="453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6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1F844C-4FC9-449A-91E2-452B32BDE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95DA8F2-870E-4DD7-A598-7373D14B2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Simulates robot in the environment.</a:t>
            </a:r>
          </a:p>
          <a:p>
            <a:r>
              <a:rPr lang="en-US" dirty="0"/>
              <a:t>Models individual motor motion (acceleration, maximum speed, momentum).</a:t>
            </a:r>
          </a:p>
          <a:p>
            <a:r>
              <a:rPr lang="en-US" dirty="0"/>
              <a:t>Does not model:</a:t>
            </a:r>
          </a:p>
          <a:p>
            <a:pPr lvl="1"/>
            <a:r>
              <a:rPr lang="en-US" dirty="0"/>
              <a:t>Friction with ground</a:t>
            </a:r>
          </a:p>
          <a:p>
            <a:pPr lvl="1"/>
            <a:r>
              <a:rPr lang="en-US" dirty="0"/>
              <a:t>Varied loading on each wheel</a:t>
            </a:r>
          </a:p>
          <a:p>
            <a:pPr lvl="1"/>
            <a:r>
              <a:rPr lang="en-US" dirty="0"/>
              <a:t>Whole robot momentum</a:t>
            </a:r>
          </a:p>
          <a:p>
            <a:pPr lvl="1"/>
            <a:r>
              <a:rPr lang="en-US" dirty="0"/>
              <a:t>Small differences between motors and wheels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386FAE-7EFA-4173-BEF0-44FD991D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F0408D7-BF5A-4718-AA52-FBD6E2AB2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E58811B-F82A-4213-8B8D-407D4F1C8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9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1A82BE-8E51-4BD4-B508-4C83D802C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 Cal Poly Roborodentia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4D530F7-F274-4A92-81E0-C0A3BC1074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Robots obtain Nerf Rival balls from supply tubes.</a:t>
            </a:r>
          </a:p>
          <a:p>
            <a:endParaRPr lang="en-US" dirty="0"/>
          </a:p>
          <a:p>
            <a:r>
              <a:rPr lang="en-US" dirty="0"/>
              <a:t>Shoot balls into nets to score points.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3859F6E-5CDF-4310-A469-D2C92EF94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F2C5D5B-DF3F-4D63-A41C-E9991069D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50B8C31-FA67-4228-B61E-AB639DCD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9B35FA2-44EA-4AF2-B21A-7E8975F2E468}"/>
              </a:ext>
            </a:extLst>
          </p:cNvPr>
          <p:cNvSpPr txBox="1"/>
          <p:nvPr/>
        </p:nvSpPr>
        <p:spPr>
          <a:xfrm>
            <a:off x="5491794" y="4291876"/>
            <a:ext cx="23535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http://roborodentia.calpoly.edu/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xmlns="" id="{C7035C28-0AA4-415B-9AD8-6D4E048C1E19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/>
          <a:srcRect t="10832" b="25023"/>
          <a:stretch/>
        </p:blipFill>
        <p:spPr>
          <a:xfrm>
            <a:off x="4650318" y="212328"/>
            <a:ext cx="4036482" cy="1941921"/>
          </a:xfrm>
        </p:spPr>
      </p:pic>
      <p:pic>
        <p:nvPicPr>
          <p:cNvPr id="2050" name="Picture 2" descr="https://lh5.googleusercontent.com/oI4AA9zUw7Mfg0uXIFY6oi04ZbLuWoMJqaN3rpJuR1VjanBA7ZAUDrb9giy_51D7JdVTxbMdWo9-XA2ojo6Y0QG8ZhtGBSUK0WQ9TjycibYVMFovd6KiuXo9xAUCF3AokaWiqYLx">
            <a:extLst>
              <a:ext uri="{FF2B5EF4-FFF2-40B4-BE49-F238E27FC236}">
                <a16:creationId xmlns:a16="http://schemas.microsoft.com/office/drawing/2014/main" xmlns="" id="{05176984-374F-4680-8E55-C8994D9EE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318" y="2234357"/>
            <a:ext cx="4036482" cy="207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18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Actors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Three DDPG networks:</a:t>
            </a:r>
          </a:p>
          <a:p>
            <a:pPr lvl="1"/>
            <a:r>
              <a:rPr lang="en-US" dirty="0"/>
              <a:t>X translation network</a:t>
            </a:r>
          </a:p>
          <a:p>
            <a:pPr lvl="1"/>
            <a:r>
              <a:rPr lang="en-US" dirty="0"/>
              <a:t>Y translation network</a:t>
            </a:r>
          </a:p>
          <a:p>
            <a:pPr lvl="1"/>
            <a:r>
              <a:rPr lang="en-US" dirty="0"/>
              <a:t>Rotation network</a:t>
            </a:r>
          </a:p>
          <a:p>
            <a:pPr lvl="1"/>
            <a:endParaRPr lang="en-US" dirty="0"/>
          </a:p>
          <a:p>
            <a:r>
              <a:rPr lang="en-US" dirty="0"/>
              <a:t>Only two state inputs each: </a:t>
            </a:r>
          </a:p>
          <a:p>
            <a:pPr lvl="1"/>
            <a:r>
              <a:rPr lang="en-US" dirty="0" err="1" smtClean="0"/>
              <a:t>Setpoint</a:t>
            </a:r>
            <a:r>
              <a:rPr lang="en-US" dirty="0" smtClean="0"/>
              <a:t> error (x</a:t>
            </a:r>
            <a:r>
              <a:rPr lang="en-US" dirty="0"/>
              <a:t>, y, </a:t>
            </a:r>
            <a:r>
              <a:rPr lang="el-GR" dirty="0"/>
              <a:t>θ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Velocity (dx/</a:t>
            </a:r>
            <a:r>
              <a:rPr lang="en-US" dirty="0" err="1"/>
              <a:t>dt</a:t>
            </a:r>
            <a:r>
              <a:rPr lang="en-US" dirty="0"/>
              <a:t>, </a:t>
            </a:r>
            <a:r>
              <a:rPr lang="en-US" dirty="0" err="1"/>
              <a:t>dy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, d</a:t>
            </a:r>
            <a:r>
              <a:rPr lang="el-GR" dirty="0"/>
              <a:t>θ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FBD5BAA-606B-46CE-A588-0CFE9B282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00" y="704652"/>
            <a:ext cx="5105400" cy="255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0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488AD0-539C-4D44-BB5B-3850F8EC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Parameters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A920876-E8F2-4DE8-9D7D-E6DA595A7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421ECB0-9C60-4FE7-BD59-E82AAB561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D64C180-A1E7-4AB7-8CA4-DC638EA09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420557"/>
              </p:ext>
            </p:extLst>
          </p:nvPr>
        </p:nvGraphicFramePr>
        <p:xfrm>
          <a:off x="2238829" y="1411462"/>
          <a:ext cx="466634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3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7394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Episode</a:t>
                      </a:r>
                      <a:r>
                        <a:rPr lang="en-US" b="1" baseline="0" dirty="0">
                          <a:solidFill>
                            <a:schemeClr val="bg1"/>
                          </a:solidFill>
                        </a:rPr>
                        <a:t> length (s)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Episode step period (s)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Actor learning</a:t>
                      </a:r>
                      <a:r>
                        <a:rPr lang="en-US" b="1" baseline="0" dirty="0">
                          <a:solidFill>
                            <a:schemeClr val="bg1"/>
                          </a:solidFill>
                        </a:rPr>
                        <a:t> rate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r>
                        <a:rPr lang="en-US" baseline="30000" dirty="0"/>
                        <a:t>-4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Critic learning rate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r>
                        <a:rPr lang="en-US" baseline="30000" dirty="0"/>
                        <a:t>-3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Discount factor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Target network</a:t>
                      </a:r>
                      <a:r>
                        <a:rPr lang="en-US" b="1" baseline="0" dirty="0">
                          <a:solidFill>
                            <a:schemeClr val="bg1"/>
                          </a:solidFill>
                        </a:rPr>
                        <a:t> update parameter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r>
                        <a:rPr lang="en-US" baseline="30000" dirty="0"/>
                        <a:t>-3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Mini-batch</a:t>
                      </a:r>
                      <a:r>
                        <a:rPr lang="en-US" b="1" baseline="0" dirty="0">
                          <a:solidFill>
                            <a:schemeClr val="bg1"/>
                          </a:solidFill>
                        </a:rPr>
                        <a:t> size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727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A2BF144-5262-47F8-A363-95A622C2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3CA6079-B0EC-47CC-A8FF-041E984CC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718115" cy="3116934"/>
          </a:xfrm>
        </p:spPr>
        <p:txBody>
          <a:bodyPr/>
          <a:lstStyle/>
          <a:p>
            <a:r>
              <a:rPr lang="en-US" dirty="0"/>
              <a:t>Maximum reward is 0.</a:t>
            </a:r>
          </a:p>
          <a:p>
            <a:endParaRPr lang="en-US" dirty="0"/>
          </a:p>
          <a:p>
            <a:r>
              <a:rPr lang="en-US" dirty="0"/>
              <a:t>Becomes more negative with:</a:t>
            </a:r>
          </a:p>
          <a:p>
            <a:pPr lvl="1"/>
            <a:r>
              <a:rPr lang="en-US" dirty="0"/>
              <a:t>Increased error from set point.</a:t>
            </a:r>
          </a:p>
          <a:p>
            <a:pPr lvl="1"/>
            <a:r>
              <a:rPr lang="en-US" dirty="0"/>
              <a:t>Larger magnitude velocity.</a:t>
            </a:r>
          </a:p>
          <a:p>
            <a:pPr lvl="1"/>
            <a:r>
              <a:rPr lang="en-US" dirty="0"/>
              <a:t>Larger magnitude actions.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1A7EBD7-D520-4E4A-86E4-9CCE70BEE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9139560-5F2C-485B-BA27-FD53DD5F6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737E1A6-3A69-480E-9924-ADE207510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C50E0A0-269F-4893-8F78-DF5240D70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346" y="247683"/>
            <a:ext cx="3613454" cy="441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7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Live demo of rotation training.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07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tx1"/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3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35F4BF-98B9-455C-9D76-30AF044B8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F5C631E-EBD5-4A40-847C-0314262D1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D1FBAB6-EA9D-486D-90A9-CD567E3C9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C06854-C558-47E2-8DD6-D4110A534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F19AB1A-476E-4D8E-BB29-03B454D51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7E1FA0A-71B6-4BDA-9511-F7DB489AB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514" y="4867"/>
            <a:ext cx="4540486" cy="23801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238ED16-830A-4535-9EA2-39B9F6B22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385029"/>
            <a:ext cx="4572000" cy="23671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3CA3FF1-EB99-4E8C-BE70-1A64EBE7A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23829"/>
            <a:ext cx="4603514" cy="242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6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CAE103-204B-4AE7-8B97-B41D539E1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Translation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34113F2-10BB-4C16-B803-A1CFFEA31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68543"/>
            <a:ext cx="3420533" cy="2996775"/>
          </a:xfrm>
        </p:spPr>
        <p:txBody>
          <a:bodyPr/>
          <a:lstStyle/>
          <a:p>
            <a:r>
              <a:rPr lang="en-US" dirty="0"/>
              <a:t>Robot reaches set point.</a:t>
            </a:r>
          </a:p>
          <a:p>
            <a:r>
              <a:rPr lang="en-US" dirty="0"/>
              <a:t>Small overshoot.</a:t>
            </a:r>
          </a:p>
          <a:p>
            <a:r>
              <a:rPr lang="en-US" dirty="0"/>
              <a:t>Action decays to 0.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AE0758F-32A4-48E3-9A45-A90E6A58A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0F6E79A-82F1-4841-B621-49A95FA31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B5133D2-B30D-4186-ADAC-360A1605F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3F68116-1FFE-465F-8991-76784758A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071" y="37748"/>
            <a:ext cx="3893835" cy="471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98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CAE103-204B-4AE7-8B97-B41D539E1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 Translation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34113F2-10BB-4C16-B803-A1CFFEA31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68543"/>
            <a:ext cx="4428067" cy="2996775"/>
          </a:xfrm>
        </p:spPr>
        <p:txBody>
          <a:bodyPr/>
          <a:lstStyle/>
          <a:p>
            <a:r>
              <a:rPr lang="en-US" dirty="0"/>
              <a:t>Similar to X translation results.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AE0758F-32A4-48E3-9A45-A90E6A58A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0F6E79A-82F1-4841-B621-49A95FA31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B5133D2-B30D-4186-ADAC-360A1605F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CB3BE25-CC18-4433-BB31-952D49073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304" y="30698"/>
            <a:ext cx="3850494" cy="472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40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53A203-C378-4265-B37F-31F530FA9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6301AA6-0060-4EE6-A999-1591FA889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3FD8BC1-E212-4E5D-8539-4E74DD829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3BCA783-8F9B-4BBF-B6B7-A00F7153C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6649AEC-1721-4C45-87F7-8F8E76C9D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8A09EED-9443-487F-A301-1822539A4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0"/>
            <a:ext cx="4572000" cy="24859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0A470A1-72EF-44F8-A756-505AB7557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2479"/>
            <a:ext cx="4572000" cy="24901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E8C9EB0-91F2-4AC4-BD25-27FE752D2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468134"/>
            <a:ext cx="4571999" cy="237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0ABE45-ABA2-479C-873C-00C1DE2BD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Network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3406243-A44C-4EE6-AA39-75D8368B3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3700021" cy="3116934"/>
          </a:xfrm>
        </p:spPr>
        <p:txBody>
          <a:bodyPr/>
          <a:lstStyle/>
          <a:p>
            <a:r>
              <a:rPr lang="en-US" dirty="0"/>
              <a:t>Successfully reaches set point.</a:t>
            </a:r>
          </a:p>
          <a:p>
            <a:r>
              <a:rPr lang="en-US" dirty="0"/>
              <a:t>Action decays to 0.</a:t>
            </a:r>
          </a:p>
          <a:p>
            <a:r>
              <a:rPr lang="en-US" dirty="0"/>
              <a:t>No overshoot.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04EE20B-56B8-4EB1-8521-0FEBD38FB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837842D-2EAA-48DF-9E66-CA927941C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EDCAB11-9F06-46EE-840F-4797ECCD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DD5B2E4-FAA2-40E9-9F35-8DE93B126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049" y="30698"/>
            <a:ext cx="3723039" cy="472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5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E01C69-58E9-492C-B45E-A54E854F1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 Entry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AF0C6F6-CA58-43DF-B982-2CE56868B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114800" cy="3116934"/>
          </a:xfrm>
        </p:spPr>
        <p:txBody>
          <a:bodyPr/>
          <a:lstStyle/>
          <a:p>
            <a:r>
              <a:rPr lang="en-US" dirty="0"/>
              <a:t>Built from scratch.</a:t>
            </a:r>
          </a:p>
          <a:p>
            <a:endParaRPr lang="en-US" dirty="0"/>
          </a:p>
          <a:p>
            <a:r>
              <a:rPr lang="en-US" dirty="0"/>
              <a:t>394 individual parts.</a:t>
            </a:r>
          </a:p>
          <a:p>
            <a:endParaRPr lang="en-US" dirty="0"/>
          </a:p>
          <a:p>
            <a:r>
              <a:rPr lang="en-US" dirty="0"/>
              <a:t>Custom PCB for connecting electronics to microcontroller.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1628019-E61C-4578-8DE3-FDC19E7D0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A11B75B-4C1F-4ED2-B21A-1AB5906D3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71C177F-DBB2-4986-B047-6E89D8ADE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9043104-60D3-4522-87F9-98DF60F2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4467840" cy="473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6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02949C-BC8E-46B0-A471-0C06F50B3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Combined Response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548385"/>
            <a:ext cx="4189530" cy="3116934"/>
          </a:xfrm>
        </p:spPr>
        <p:txBody>
          <a:bodyPr/>
          <a:lstStyle/>
          <a:p>
            <a:r>
              <a:rPr lang="en-US" dirty="0"/>
              <a:t>Each actor supplies one action component.</a:t>
            </a:r>
          </a:p>
          <a:p>
            <a:endParaRPr lang="en-US" dirty="0"/>
          </a:p>
          <a:p>
            <a:r>
              <a:rPr lang="en-US" dirty="0"/>
              <a:t>All action components executed simultaneously.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FDF0CD3-B952-426C-AB47-F5444D89C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7F537C3-6C9A-4039-BB2C-FE8B24C11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653E1DA-AB2C-4C55-A720-000AAADAA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40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7FD5122-EE95-41E6-8828-C4CEF10EF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730" y="0"/>
            <a:ext cx="4437529" cy="47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9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00795A32-FAC9-4389-B989-B74658BFB8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688"/>
          <a:stretch/>
        </p:blipFill>
        <p:spPr>
          <a:xfrm>
            <a:off x="27454" y="2767398"/>
            <a:ext cx="2248149" cy="18905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4CC3C311-CB77-4ED3-8195-E5E5B4F578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3688"/>
          <a:stretch/>
        </p:blipFill>
        <p:spPr>
          <a:xfrm>
            <a:off x="2295212" y="2734255"/>
            <a:ext cx="2365873" cy="19237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F2CEE65-CB04-46C8-9297-BE5F2741CA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3588"/>
          <a:stretch/>
        </p:blipFill>
        <p:spPr>
          <a:xfrm>
            <a:off x="2283140" y="30699"/>
            <a:ext cx="2351284" cy="18905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02949C-BC8E-46B0-A471-0C06F50B3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FDF0CD3-B952-426C-AB47-F5444D89C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7F537C3-6C9A-4039-BB2C-FE8B24C11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653E1DA-AB2C-4C55-A720-000AAADAA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41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7FD5122-EE95-41E6-8828-C4CEF10EFD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1960" y="-5137"/>
            <a:ext cx="4442299" cy="478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2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tx1"/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3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BD35C6-BFBC-4DC5-91C9-0152FD6FB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6E469C6-822F-4AF2-AC8B-2BC70F6CE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DDPG effectively solves continuous control of the robot.</a:t>
            </a:r>
          </a:p>
          <a:p>
            <a:endParaRPr lang="en-US" dirty="0"/>
          </a:p>
          <a:p>
            <a:r>
              <a:rPr lang="en-US" dirty="0"/>
              <a:t>Where possible, dividing the system by orthogonal controls allows focused training.</a:t>
            </a:r>
          </a:p>
          <a:p>
            <a:endParaRPr lang="en-US" dirty="0"/>
          </a:p>
          <a:p>
            <a:r>
              <a:rPr lang="en-US" dirty="0"/>
              <a:t>Reliant on reward assignment to achieve desired result.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3B2AA94-3648-4698-9B1B-0D0F96943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798C5EE-F4F8-4FC0-9A2E-148BB3E13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E5A9611-E67C-4B00-B931-2ADDBB1F9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71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77F796-091C-4D6F-9850-7E02B1A0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220FB75-F971-4124-BB7D-E78F8CA55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experimentation with reward assignments.</a:t>
            </a:r>
          </a:p>
          <a:p>
            <a:endParaRPr lang="en-US" dirty="0"/>
          </a:p>
          <a:p>
            <a:r>
              <a:rPr lang="en-US" dirty="0"/>
              <a:t>Algorithm for automatic reward scaling.</a:t>
            </a:r>
          </a:p>
          <a:p>
            <a:endParaRPr lang="en-US" dirty="0"/>
          </a:p>
          <a:p>
            <a:r>
              <a:rPr lang="en-US" dirty="0"/>
              <a:t>Additional model parameters.</a:t>
            </a:r>
          </a:p>
          <a:p>
            <a:endParaRPr lang="en-US" dirty="0"/>
          </a:p>
          <a:p>
            <a:r>
              <a:rPr lang="en-US" dirty="0"/>
              <a:t>More training with robot instead of simulation.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3B7660E-82C7-444E-8052-E7DE61AED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3DF2E18-DEF4-4581-BDD8-917B24827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A7E2A36-709A-4D9D-8FD3-438270AB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74C4034-BFDE-484D-8098-381DC17EC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895" y="982837"/>
            <a:ext cx="3368105" cy="357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5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3B817610-FFDE-494D-AE56-C910B437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17B02ABE-AFAA-46B1-9CAF-714C2EB81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questions.</a:t>
            </a:r>
          </a:p>
          <a:p>
            <a:endParaRPr lang="en-US" dirty="0"/>
          </a:p>
          <a:p>
            <a:r>
              <a:rPr lang="en-US" dirty="0"/>
              <a:t>I have answers…</a:t>
            </a:r>
          </a:p>
          <a:p>
            <a:endParaRPr lang="en-US" dirty="0"/>
          </a:p>
          <a:p>
            <a:r>
              <a:rPr lang="en-US" dirty="0"/>
              <a:t>Maybe…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8CADE61-9D24-4714-A049-FF9C60270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6F383BF-55F0-4995-8BEB-B955369BF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7D4611E-1235-4160-A404-77C555454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BD1C80E6-1B3C-48F3-B982-A55AF92A2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214" y="30699"/>
            <a:ext cx="4459786" cy="473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B1BFA2E5-C449-4B77-A78C-1EF851BDD6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Thanks!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xmlns="" id="{041A4111-0F3E-42F2-9A10-4BB0FC89F5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5881075-D6A5-431E-A404-D05C96120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B06DB44-8415-41FB-A1E6-6096DA582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71F800A-98A9-4B7D-A6D2-119EE7F6A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4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Approaches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dirty="0"/>
              <a:t>Three actors</a:t>
            </a:r>
          </a:p>
          <a:p>
            <a:r>
              <a:rPr lang="en-US" dirty="0"/>
              <a:t>Three DDPG networks:</a:t>
            </a:r>
          </a:p>
          <a:p>
            <a:pPr lvl="1"/>
            <a:r>
              <a:rPr lang="en-US" dirty="0"/>
              <a:t>X translation network</a:t>
            </a:r>
          </a:p>
          <a:p>
            <a:pPr lvl="1"/>
            <a:r>
              <a:rPr lang="en-US" dirty="0"/>
              <a:t>Y translation network</a:t>
            </a:r>
          </a:p>
          <a:p>
            <a:pPr lvl="1"/>
            <a:r>
              <a:rPr lang="en-US" dirty="0"/>
              <a:t>Rotation network</a:t>
            </a:r>
          </a:p>
          <a:p>
            <a:pPr lvl="1"/>
            <a:endParaRPr lang="en-US" dirty="0"/>
          </a:p>
          <a:p>
            <a:r>
              <a:rPr lang="en-US" dirty="0"/>
              <a:t>Only two state inputs each: </a:t>
            </a:r>
          </a:p>
          <a:p>
            <a:pPr lvl="1"/>
            <a:r>
              <a:rPr lang="en-US" dirty="0"/>
              <a:t>Position (x, y, </a:t>
            </a:r>
            <a:r>
              <a:rPr lang="el-GR" dirty="0"/>
              <a:t>θ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Velocity (dx/</a:t>
            </a:r>
            <a:r>
              <a:rPr lang="en-US" dirty="0" err="1"/>
              <a:t>dt</a:t>
            </a:r>
            <a:r>
              <a:rPr lang="en-US" dirty="0"/>
              <a:t>, </a:t>
            </a:r>
            <a:r>
              <a:rPr lang="en-US" dirty="0" err="1"/>
              <a:t>dy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, d</a:t>
            </a:r>
            <a:r>
              <a:rPr lang="el-GR" dirty="0"/>
              <a:t>θ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47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Single Actor</a:t>
            </a:r>
          </a:p>
          <a:p>
            <a:r>
              <a:rPr lang="en-US" dirty="0"/>
              <a:t>One DDPG Network with three outputs for x, y, </a:t>
            </a:r>
            <a:r>
              <a:rPr lang="el-GR" dirty="0"/>
              <a:t>θ</a:t>
            </a:r>
            <a:r>
              <a:rPr lang="en-US" dirty="0"/>
              <a:t> actions.</a:t>
            </a:r>
          </a:p>
          <a:p>
            <a:endParaRPr lang="en-US" dirty="0"/>
          </a:p>
          <a:p>
            <a:r>
              <a:rPr lang="en-US" dirty="0"/>
              <a:t>Uses the same inputs as the three actor variant together.</a:t>
            </a:r>
          </a:p>
        </p:txBody>
      </p:sp>
    </p:spTree>
    <p:extLst>
      <p:ext uri="{BB962C8B-B14F-4D97-AF65-F5344CB8AC3E}">
        <p14:creationId xmlns:p14="http://schemas.microsoft.com/office/powerpoint/2010/main" val="204196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Approaches Benefits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Three actors</a:t>
            </a:r>
          </a:p>
          <a:p>
            <a:r>
              <a:rPr lang="en-US" dirty="0"/>
              <a:t>Faster training. 200 to 500 episodes vs. 5000 episodes.</a:t>
            </a:r>
          </a:p>
          <a:p>
            <a:r>
              <a:rPr lang="en-US" dirty="0"/>
              <a:t>Partial retraining possible.</a:t>
            </a:r>
          </a:p>
          <a:p>
            <a:r>
              <a:rPr lang="en-US" dirty="0"/>
              <a:t>Simpler troubleshooting and reward tuning.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48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Single Actor</a:t>
            </a:r>
          </a:p>
          <a:p>
            <a:r>
              <a:rPr lang="en-US" dirty="0"/>
              <a:t>Accounts for effects of actions on each other.</a:t>
            </a:r>
          </a:p>
          <a:p>
            <a:r>
              <a:rPr lang="en-US" dirty="0"/>
              <a:t>Only requires a single network.</a:t>
            </a:r>
          </a:p>
          <a:p>
            <a:r>
              <a:rPr lang="en-US" dirty="0"/>
              <a:t>Faster to process.</a:t>
            </a:r>
          </a:p>
        </p:txBody>
      </p:sp>
    </p:spTree>
    <p:extLst>
      <p:ext uri="{BB962C8B-B14F-4D97-AF65-F5344CB8AC3E}">
        <p14:creationId xmlns:p14="http://schemas.microsoft.com/office/powerpoint/2010/main" val="120974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97FB309-91D9-414E-AD97-C4521BFF8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387" y="1083187"/>
            <a:ext cx="7231225" cy="36689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Hybrid Approach</a:t>
            </a:r>
          </a:p>
        </p:txBody>
      </p:sp>
    </p:spTree>
    <p:extLst>
      <p:ext uri="{BB962C8B-B14F-4D97-AF65-F5344CB8AC3E}">
        <p14:creationId xmlns:p14="http://schemas.microsoft.com/office/powerpoint/2010/main" val="37796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FCDE8E-5A61-423D-8049-950D55C65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AE74184-5279-4433-ADCF-6C166EEA2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7A7686B-BCD5-4448-97A7-42A0F5366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6A1ADEB-A82E-4053-958F-8F42EB2D6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E2457581-AB7B-4B20-8C35-9E629B29D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114800" cy="3116934"/>
          </a:xfrm>
        </p:spPr>
        <p:txBody>
          <a:bodyPr>
            <a:normAutofit/>
          </a:bodyPr>
          <a:lstStyle/>
          <a:p>
            <a:r>
              <a:rPr lang="en-US" dirty="0"/>
              <a:t>Implement a reinforcement learning algorithm to control the robot’s position and orientation in the field with continuous state and action spaces.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86F745F-A207-4F96-B110-9D9C12C0D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4467840" cy="473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7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488AD0-539C-4D44-BB5B-3850F8EC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Parameters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A920876-E8F2-4DE8-9D7D-E6DA595A7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421ECB0-9C60-4FE7-BD59-E82AAB561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D64C180-A1E7-4AB7-8CA4-DC638EA09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50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1273629" y="1411462"/>
          <a:ext cx="659674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3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7394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Three Actor Approach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Single Actor Approach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Episode</a:t>
                      </a:r>
                      <a:r>
                        <a:rPr lang="en-US" b="1" baseline="0" dirty="0">
                          <a:solidFill>
                            <a:schemeClr val="bg1"/>
                          </a:solidFill>
                        </a:rPr>
                        <a:t> length (s)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Episode step period (s)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Actor learning</a:t>
                      </a:r>
                      <a:r>
                        <a:rPr lang="en-US" b="1" baseline="0" dirty="0">
                          <a:solidFill>
                            <a:schemeClr val="bg1"/>
                          </a:solidFill>
                        </a:rPr>
                        <a:t> rate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r>
                        <a:rPr lang="en-US" baseline="30000" dirty="0"/>
                        <a:t>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</a:t>
                      </a:r>
                      <a:r>
                        <a:rPr lang="en-US" b="1" baseline="30000" dirty="0"/>
                        <a:t>-5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Critic learning rate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r>
                        <a:rPr lang="en-US" baseline="30000" dirty="0"/>
                        <a:t>-3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</a:t>
                      </a:r>
                      <a:r>
                        <a:rPr lang="en-US" b="1" baseline="30000" dirty="0"/>
                        <a:t>-4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Discount factor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Target network</a:t>
                      </a:r>
                      <a:r>
                        <a:rPr lang="en-US" b="1" baseline="0" dirty="0">
                          <a:solidFill>
                            <a:schemeClr val="bg1"/>
                          </a:solidFill>
                        </a:rPr>
                        <a:t> update parameter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r>
                        <a:rPr lang="en-US" baseline="30000" dirty="0"/>
                        <a:t>-3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</a:t>
                      </a:r>
                      <a:r>
                        <a:rPr lang="en-US" b="1" baseline="30000" dirty="0"/>
                        <a:t>-4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Mini-batch</a:t>
                      </a:r>
                      <a:r>
                        <a:rPr lang="en-US" b="1" baseline="0" dirty="0">
                          <a:solidFill>
                            <a:schemeClr val="bg1"/>
                          </a:solidFill>
                        </a:rPr>
                        <a:t> size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57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6622B8-2A26-47D7-A450-6DCDB6F5F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Actor Network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DF84206-CAED-4DE4-9331-B04DB80B5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5AE23DC-D7B5-4149-B33C-88DB4A54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D378AA8-3B9C-49A0-9DFA-CFF23D0B2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18056A4-E5FF-4837-95C9-1AAF80358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8712"/>
            <a:ext cx="4572000" cy="24435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A04F49B-CAC9-4C1B-9404-5C62EF21E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064" y="2348482"/>
            <a:ext cx="4584936" cy="2443541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D4B50B1F-4384-4E0B-8C36-7623D69DE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11462"/>
            <a:ext cx="7781731" cy="3253857"/>
          </a:xfrm>
        </p:spPr>
        <p:txBody>
          <a:bodyPr/>
          <a:lstStyle/>
          <a:p>
            <a:r>
              <a:rPr lang="en-US" dirty="0"/>
              <a:t>Reaches -277 reward by episode 5,041.</a:t>
            </a:r>
          </a:p>
          <a:p>
            <a:r>
              <a:rPr lang="en-US" dirty="0"/>
              <a:t>Maximum reward of -248 at episode 17,281.</a:t>
            </a:r>
          </a:p>
        </p:txBody>
      </p:sp>
    </p:spTree>
    <p:extLst>
      <p:ext uri="{BB962C8B-B14F-4D97-AF65-F5344CB8AC3E}">
        <p14:creationId xmlns:p14="http://schemas.microsoft.com/office/powerpoint/2010/main" val="47508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5613B7-1043-48D9-90CD-5FFC08F38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Actor Network Test Reward Close-Up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7B53F24-A979-48B8-BCCF-C3271D2CE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46A1F58-A6B9-4C44-94C0-8CFE2AC4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C3D492D-FB2B-4446-9C28-8A206FB3A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4BD8119-3DA4-4E12-961F-EAE2418B4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A0E2F70-28B6-48F3-9173-FB5C125E1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880" y="1416547"/>
            <a:ext cx="6344239" cy="333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9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6622B8-2A26-47D7-A450-6DCDB6F5F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Actor Network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DF84206-CAED-4DE4-9331-B04DB80B5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5AE23DC-D7B5-4149-B33C-88DB4A54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D378AA8-3B9C-49A0-9DFA-CFF23D0B2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53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7912B31A-95CA-426B-90FE-27DE23F51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451170" cy="3116934"/>
          </a:xfrm>
        </p:spPr>
        <p:txBody>
          <a:bodyPr/>
          <a:lstStyle/>
          <a:p>
            <a:r>
              <a:rPr lang="en-US" dirty="0"/>
              <a:t>Reaches set point.</a:t>
            </a:r>
          </a:p>
          <a:p>
            <a:r>
              <a:rPr lang="en-US" dirty="0"/>
              <a:t>Action does </a:t>
            </a:r>
            <a:r>
              <a:rPr lang="en-US" b="1" dirty="0"/>
              <a:t>not</a:t>
            </a:r>
            <a:r>
              <a:rPr lang="en-US" dirty="0"/>
              <a:t> decay to 0.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6A11FFA-1131-448E-8738-19B7F387D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395" y="30699"/>
            <a:ext cx="3937000" cy="47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8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5553324-26E0-4ED0-8AC7-3DEB05953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524" y="18118"/>
            <a:ext cx="4004569" cy="47498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6622B8-2A26-47D7-A450-6DCDB6F5F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Actor Network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DF84206-CAED-4DE4-9331-B04DB80B5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5AE23DC-D7B5-4149-B33C-88DB4A54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D378AA8-3B9C-49A0-9DFA-CFF23D0B2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54</a:t>
            </a:fld>
            <a:endParaRPr lang="en-US"/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xmlns="" id="{DB11098D-0D6C-46F6-A359-413A22E58096}"/>
              </a:ext>
            </a:extLst>
          </p:cNvPr>
          <p:cNvSpPr txBox="1">
            <a:spLocks/>
          </p:cNvSpPr>
          <p:nvPr/>
        </p:nvSpPr>
        <p:spPr>
          <a:xfrm>
            <a:off x="457200" y="1548385"/>
            <a:ext cx="4451170" cy="3116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100" kern="1200" spc="38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950" kern="1200" spc="38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650" kern="1200" spc="38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 spc="38">
                <a:solidFill>
                  <a:schemeClr val="tx1">
                    <a:lumMod val="65000"/>
                    <a:lumOff val="35000"/>
                  </a:schemeClr>
                </a:solidFill>
                <a:latin typeface="Palatino"/>
                <a:ea typeface="+mn-ea"/>
                <a:cs typeface="Palatino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 spc="38">
                <a:solidFill>
                  <a:schemeClr val="tx1">
                    <a:lumMod val="65000"/>
                    <a:lumOff val="35000"/>
                  </a:schemeClr>
                </a:solidFill>
                <a:latin typeface="Palatino"/>
                <a:ea typeface="+mn-ea"/>
                <a:cs typeface="Palatino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Reaches set point.</a:t>
            </a:r>
          </a:p>
          <a:p>
            <a:r>
              <a:rPr lang="en-US"/>
              <a:t>Action does </a:t>
            </a:r>
            <a:r>
              <a:rPr lang="en-US" b="1"/>
              <a:t>not</a:t>
            </a:r>
            <a:r>
              <a:rPr lang="en-US"/>
              <a:t> decay to 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6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1FD0FE1-BA9E-4963-B461-CDA7484570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78"/>
          <a:stretch/>
        </p:blipFill>
        <p:spPr>
          <a:xfrm>
            <a:off x="4983748" y="385803"/>
            <a:ext cx="4069347" cy="4416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02949C-BC8E-46B0-A471-0C06F50B3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486" y="-182906"/>
            <a:ext cx="8229600" cy="857250"/>
          </a:xfrm>
        </p:spPr>
        <p:txBody>
          <a:bodyPr/>
          <a:lstStyle/>
          <a:p>
            <a:r>
              <a:rPr lang="en-US" dirty="0"/>
              <a:t>Approach Comparison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3604CDA9-E6A4-4FB6-A9BD-E27708874B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 rot="16200000">
            <a:off x="-1691595" y="2601195"/>
            <a:ext cx="4038600" cy="47359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Three Actors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FDF0CD3-B952-426C-AB47-F5444D89C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7F537C3-6C9A-4039-BB2C-FE8B24C11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653E1DA-AB2C-4C55-A720-000AAADAA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F3983C3E-BD61-40BC-815B-29CE4A9C68E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 rot="16200000">
            <a:off x="2834953" y="2519851"/>
            <a:ext cx="4038600" cy="47359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Single Actor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7FD5122-EE95-41E6-8828-C4CEF10EF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425078"/>
            <a:ext cx="4069348" cy="438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26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tx1"/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1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3F4B1D-B5DE-490E-A1F3-909CF0F40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Reinforcement Learning (RL)?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391AAD1-3D1E-483D-99D9-80A6C4FB5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434840" cy="3116934"/>
          </a:xfrm>
        </p:spPr>
        <p:txBody>
          <a:bodyPr/>
          <a:lstStyle/>
          <a:p>
            <a:r>
              <a:rPr lang="en-US" dirty="0"/>
              <a:t>Subset of machine learning.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Solves control and action selection problems.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2CF010E-1955-4C61-8781-D20FF1D16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A3A3831-4D02-44DE-8201-2813F509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22F269F-7AD5-44D5-80E1-173960C90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040" y="1307110"/>
            <a:ext cx="3994133" cy="23809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933C8E7-F2BC-47FA-A9A6-DE85865E1685}"/>
              </a:ext>
            </a:extLst>
          </p:cNvPr>
          <p:cNvSpPr txBox="1"/>
          <p:nvPr/>
        </p:nvSpPr>
        <p:spPr>
          <a:xfrm>
            <a:off x="5175335" y="3661662"/>
            <a:ext cx="3440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http://</a:t>
            </a:r>
            <a:r>
              <a:rPr lang="en-US" sz="1000" dirty="0" err="1"/>
              <a:t>www.smartcitymemphis.com</a:t>
            </a:r>
            <a:r>
              <a:rPr lang="en-US" sz="1000" dirty="0"/>
              <a:t>/2018/04/the-future-is-about-making-better-choices-now/</a:t>
            </a:r>
          </a:p>
        </p:txBody>
      </p:sp>
    </p:spTree>
    <p:extLst>
      <p:ext uri="{BB962C8B-B14F-4D97-AF65-F5344CB8AC3E}">
        <p14:creationId xmlns:p14="http://schemas.microsoft.com/office/powerpoint/2010/main" val="6883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8D6755-4867-42C7-977D-7EECE4D8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992A0C7-7A61-4960-B429-AB83342E8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</a:t>
            </a:r>
          </a:p>
          <a:p>
            <a:r>
              <a:rPr lang="en-US" dirty="0"/>
              <a:t>Actor/agent</a:t>
            </a:r>
          </a:p>
          <a:p>
            <a:r>
              <a:rPr lang="en-US" dirty="0"/>
              <a:t>Reward/return (R, r)</a:t>
            </a:r>
          </a:p>
          <a:p>
            <a:r>
              <a:rPr lang="en-US" dirty="0"/>
              <a:t>Policy (</a:t>
            </a:r>
            <a:r>
              <a:rPr lang="el-GR" dirty="0"/>
              <a:t>π</a:t>
            </a:r>
            <a:r>
              <a:rPr lang="en-US" dirty="0"/>
              <a:t>)</a:t>
            </a:r>
          </a:p>
          <a:p>
            <a:r>
              <a:rPr lang="en-US" dirty="0"/>
              <a:t>Value function (V, Q)</a:t>
            </a:r>
          </a:p>
          <a:p>
            <a:r>
              <a:rPr lang="en-US" dirty="0"/>
              <a:t>Sometimes a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A371FEF-BF5F-4733-86D8-4AC12DC0E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A6BC7E6-2002-4726-AAC2-D52C3F02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C0A2D4A-D901-4165-AA21-AC0BDC3E3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36D7798-50A3-4F4C-ACAB-84A32BBEE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68746"/>
            <a:ext cx="4464190" cy="33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7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8D6755-4867-42C7-977D-7EECE4D8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Elements – Tic Tac Toe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992A0C7-7A61-4960-B429-AB83342E8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5500540" cy="3116934"/>
          </a:xfrm>
        </p:spPr>
        <p:txBody>
          <a:bodyPr/>
          <a:lstStyle/>
          <a:p>
            <a:r>
              <a:rPr lang="en-US" dirty="0"/>
              <a:t>Environment</a:t>
            </a:r>
          </a:p>
          <a:p>
            <a:r>
              <a:rPr lang="en-US" dirty="0"/>
              <a:t>Actor</a:t>
            </a:r>
          </a:p>
          <a:p>
            <a:r>
              <a:rPr lang="en-US" dirty="0"/>
              <a:t>Action (</a:t>
            </a:r>
            <a:r>
              <a:rPr lang="en-US" dirty="0" err="1"/>
              <a:t>a</a:t>
            </a:r>
            <a:r>
              <a:rPr lang="en-US" baseline="-25000" dirty="0" err="1"/>
              <a:t>k</a:t>
            </a:r>
            <a:r>
              <a:rPr lang="en-US" dirty="0"/>
              <a:t>)</a:t>
            </a:r>
          </a:p>
          <a:p>
            <a:r>
              <a:rPr lang="en-US" dirty="0"/>
              <a:t>Reward (</a:t>
            </a:r>
            <a:r>
              <a:rPr lang="en-US" dirty="0" err="1"/>
              <a:t>r</a:t>
            </a:r>
            <a:r>
              <a:rPr lang="en-US" baseline="-25000" dirty="0" err="1"/>
              <a:t>k</a:t>
            </a:r>
            <a:r>
              <a:rPr lang="en-US" dirty="0"/>
              <a:t>)</a:t>
            </a:r>
          </a:p>
          <a:p>
            <a:r>
              <a:rPr lang="en-US" dirty="0"/>
              <a:t>State (</a:t>
            </a:r>
            <a:r>
              <a:rPr lang="en-US" dirty="0" err="1"/>
              <a:t>s</a:t>
            </a:r>
            <a:r>
              <a:rPr lang="en-US" baseline="-25000" dirty="0" err="1"/>
              <a:t>k</a:t>
            </a:r>
            <a:r>
              <a:rPr lang="en-US" dirty="0"/>
              <a:t>)</a:t>
            </a:r>
          </a:p>
          <a:p>
            <a:r>
              <a:rPr lang="en-US" dirty="0"/>
              <a:t>Transition [</a:t>
            </a:r>
            <a:r>
              <a:rPr lang="en-US" dirty="0" err="1"/>
              <a:t>s</a:t>
            </a:r>
            <a:r>
              <a:rPr lang="en-US" baseline="-25000" dirty="0" err="1"/>
              <a:t>k</a:t>
            </a:r>
            <a:r>
              <a:rPr lang="en-US" dirty="0"/>
              <a:t>, </a:t>
            </a:r>
            <a:r>
              <a:rPr lang="en-US" dirty="0" err="1"/>
              <a:t>a</a:t>
            </a:r>
            <a:r>
              <a:rPr lang="en-US" baseline="-25000" dirty="0" err="1"/>
              <a:t>k</a:t>
            </a:r>
            <a:r>
              <a:rPr lang="en-US" dirty="0"/>
              <a:t>, </a:t>
            </a:r>
            <a:r>
              <a:rPr lang="en-US" dirty="0" err="1"/>
              <a:t>r</a:t>
            </a:r>
            <a:r>
              <a:rPr lang="en-US" baseline="-25000" dirty="0" err="1"/>
              <a:t>k</a:t>
            </a:r>
            <a:r>
              <a:rPr lang="en-US" dirty="0"/>
              <a:t>, s</a:t>
            </a:r>
            <a:r>
              <a:rPr lang="en-US" baseline="-25000" dirty="0"/>
              <a:t>k+1</a:t>
            </a:r>
            <a:r>
              <a:rPr lang="en-US" dirty="0"/>
              <a:t>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A371FEF-BF5F-4733-86D8-4AC12DC0E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A6BC7E6-2002-4726-AAC2-D52C3F02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C0A2D4A-D901-4165-AA21-AC0BDC3E3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3A86EEC-BC22-4210-AD6C-9B3F17A93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222" y="1169572"/>
            <a:ext cx="3395778" cy="341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7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P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al Poly Sheild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3992</TotalTime>
  <Words>3064</Words>
  <Application>Microsoft Macintosh PowerPoint</Application>
  <PresentationFormat>On-screen Show (16:9)</PresentationFormat>
  <Paragraphs>623</Paragraphs>
  <Slides>55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Calibri</vt:lpstr>
      <vt:lpstr>Palatino</vt:lpstr>
      <vt:lpstr>Times New Roman</vt:lpstr>
      <vt:lpstr>Arial</vt:lpstr>
      <vt:lpstr>CP Slide Master</vt:lpstr>
      <vt:lpstr>Cal Poly Sheild Master</vt:lpstr>
      <vt:lpstr>Artificial Neural Network-Based Robotic Control</vt:lpstr>
      <vt:lpstr>Project Motivation – Cal Poly Roborodentia</vt:lpstr>
      <vt:lpstr>2018 Cal Poly Roborodentia</vt:lpstr>
      <vt:lpstr>2018 Entry</vt:lpstr>
      <vt:lpstr>Problem Statement</vt:lpstr>
      <vt:lpstr>Outline</vt:lpstr>
      <vt:lpstr>What is Reinforcement Learning (RL)?</vt:lpstr>
      <vt:lpstr>Reinforcement Learning Elements</vt:lpstr>
      <vt:lpstr>Reinforcement Learning Elements – Tic Tac Toe Example</vt:lpstr>
      <vt:lpstr>Long-term Discounted Reward Gt</vt:lpstr>
      <vt:lpstr>Q-Functions</vt:lpstr>
      <vt:lpstr>RL Algorithms</vt:lpstr>
      <vt:lpstr>Deep Q-Network (DQN)</vt:lpstr>
      <vt:lpstr>Experience Replay Buffer</vt:lpstr>
      <vt:lpstr>Target Network</vt:lpstr>
      <vt:lpstr>RL Algorithms</vt:lpstr>
      <vt:lpstr>Policy Gradient Method (PG)</vt:lpstr>
      <vt:lpstr>PG Premise</vt:lpstr>
      <vt:lpstr>DQN and PG Comparison</vt:lpstr>
      <vt:lpstr>Outline</vt:lpstr>
      <vt:lpstr>Deep Deterministic Policy Gradient Method (DDPG)</vt:lpstr>
      <vt:lpstr>DDPG Key Features</vt:lpstr>
      <vt:lpstr>Critic Network Structure</vt:lpstr>
      <vt:lpstr>Actor Network Structure</vt:lpstr>
      <vt:lpstr>Target Networks</vt:lpstr>
      <vt:lpstr>Outline</vt:lpstr>
      <vt:lpstr>Implementation</vt:lpstr>
      <vt:lpstr>DDPG Mini-Batch Flowchart</vt:lpstr>
      <vt:lpstr>Simulation</vt:lpstr>
      <vt:lpstr>Three Actors</vt:lpstr>
      <vt:lpstr>Training Parameters</vt:lpstr>
      <vt:lpstr>Reward Assignment</vt:lpstr>
      <vt:lpstr>Demo</vt:lpstr>
      <vt:lpstr>Outline</vt:lpstr>
      <vt:lpstr>X Translation</vt:lpstr>
      <vt:lpstr>X Translation Response</vt:lpstr>
      <vt:lpstr>Y Translation Response</vt:lpstr>
      <vt:lpstr>Rotation Network</vt:lpstr>
      <vt:lpstr>Rotation Network Response</vt:lpstr>
      <vt:lpstr>Combined Response</vt:lpstr>
      <vt:lpstr>Comparison</vt:lpstr>
      <vt:lpstr>Outline</vt:lpstr>
      <vt:lpstr>Conclusion</vt:lpstr>
      <vt:lpstr>Future Work</vt:lpstr>
      <vt:lpstr>Q&amp;A</vt:lpstr>
      <vt:lpstr>Thanks!</vt:lpstr>
      <vt:lpstr>Two Approaches</vt:lpstr>
      <vt:lpstr>Two Approaches Benefits</vt:lpstr>
      <vt:lpstr>Hybrid Approach</vt:lpstr>
      <vt:lpstr>Training Parameters</vt:lpstr>
      <vt:lpstr>Single Actor Network Results</vt:lpstr>
      <vt:lpstr>Single Actor Network Test Reward Close-Up</vt:lpstr>
      <vt:lpstr>Single Actor Network Response</vt:lpstr>
      <vt:lpstr>Single Actor Network Response</vt:lpstr>
      <vt:lpstr>Approach Comparison</vt:lpstr>
    </vt:vector>
  </TitlesOfParts>
  <Company>Cal Poly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 Suzuki</dc:creator>
  <cp:lastModifiedBy>Justin</cp:lastModifiedBy>
  <cp:revision>325</cp:revision>
  <dcterms:created xsi:type="dcterms:W3CDTF">2015-10-26T20:42:37Z</dcterms:created>
  <dcterms:modified xsi:type="dcterms:W3CDTF">2018-06-08T11:18:06Z</dcterms:modified>
</cp:coreProperties>
</file>